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11.xml"/>
  <Override ContentType="application/vnd.openxmlformats-officedocument.presentationml.comments+xml" PartName="/ppt/comments/comment2.xml"/>
  <Override ContentType="application/vnd.openxmlformats-officedocument.presentationml.comments+xml" PartName="/ppt/comments/comment10.xml"/>
  <Override ContentType="application/vnd.openxmlformats-officedocument.presentationml.comments+xml" PartName="/ppt/comments/comment8.xml"/>
  <Override ContentType="application/vnd.openxmlformats-officedocument.presentationml.comments+xml" PartName="/ppt/comments/comment5.xml"/>
  <Override ContentType="application/vnd.openxmlformats-officedocument.presentationml.comments+xml" PartName="/ppt/comments/comment6.xml"/>
  <Override ContentType="application/vnd.openxmlformats-officedocument.presentationml.comments+xml" PartName="/ppt/comments/comment7.xml"/>
  <Override ContentType="application/vnd.openxmlformats-officedocument.presentationml.comments+xml" PartName="/ppt/comments/comment4.xml"/>
  <Override ContentType="application/vnd.openxmlformats-officedocument.presentationml.comments+xml" PartName="/ppt/comments/comment9.xml"/>
  <Override ContentType="application/vnd.openxmlformats-officedocument.presentationml.comments+xml" PartName="/ppt/comments/comment3.xml"/>
  <Override ContentType="application/vnd.openxmlformats-officedocument.presentationml.comments+xml" PartName="/ppt/comments/comment12.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Lst>
  <p:sldSz cy="5143500" cx="9144000"/>
  <p:notesSz cx="6858000" cy="9144000"/>
  <p:embeddedFontLst>
    <p:embeddedFont>
      <p:font typeface="Poppins"/>
      <p:regular r:id="rId43"/>
      <p:bold r:id="rId44"/>
      <p:italic r:id="rId45"/>
      <p:boldItalic r:id="rId4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9" name="Max Boir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font" Target="fonts/Poppins-bold.fntdata"/><Relationship Id="rId21" Type="http://schemas.openxmlformats.org/officeDocument/2006/relationships/slide" Target="slides/slide15.xml"/><Relationship Id="rId43" Type="http://schemas.openxmlformats.org/officeDocument/2006/relationships/font" Target="fonts/Poppins-regular.fntdata"/><Relationship Id="rId24" Type="http://schemas.openxmlformats.org/officeDocument/2006/relationships/slide" Target="slides/slide18.xml"/><Relationship Id="rId46" Type="http://schemas.openxmlformats.org/officeDocument/2006/relationships/font" Target="fonts/Poppins-boldItalic.fntdata"/><Relationship Id="rId23" Type="http://schemas.openxmlformats.org/officeDocument/2006/relationships/slide" Target="slides/slide17.xml"/><Relationship Id="rId45" Type="http://schemas.openxmlformats.org/officeDocument/2006/relationships/font" Target="fonts/Poppins-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5-05-27T10:22:31.125">
    <p:pos x="788" y="398"/>
    <p:text>qui dit aide à la presse dit presse (logiquement) or ce qui est de la presse légalement c'est restrictif</p:text>
  </p:cm>
</p:cmLst>
</file>

<file path=ppt/comments/comment10.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5" dt="2025-05-26T21:01:11.671">
    <p:pos x="913" y="0"/>
    <p:text>s'adresse uniquement au SPTEL</p:text>
  </p:cm>
</p:cmLst>
</file>

<file path=ppt/comments/comment1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6" dt="2025-05-27T11:32:44.529">
    <p:pos x="913" y="1096"/>
    <p:text>https://www.culture.gouv.fr/fr/catalogue-des-demarches-et-subventions/subvention/fonds-de-soutien-aux-medias-d-information-sociale-de-proximite-fsmisp</p:text>
  </p:cm>
</p:cmLst>
</file>

<file path=ppt/comments/comment1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7" dt="2025-05-27T11:18:54.699">
    <p:pos x="913" y="1096"/>
    <p:text>moins de jsp mais possible adresse à Vincent Soccodato</p:text>
  </p:cm>
  <p:cm authorId="0" idx="18" dt="2025-05-27T11:19:30.585">
    <p:pos x="913" y="1196"/>
    <p:text>https://centrenationaldulivre.fr/aides-financement/subvention-annuelle-aux-revues</p:text>
  </p:cm>
  <p:cm authorId="0" idx="19" dt="2025-05-26T20:57:55.691">
    <p:pos x="913" y="1296"/>
    <p:text>https://relais-culture-europe.eu/fr/le-programme-europe-creative-les-appels-trans-sectoriel</p:tex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5-05-26T18:35:50.587">
    <p:pos x="0" y="0"/>
    <p:text>Par essence mon propos s'oriente sur les reconnaissances et les aides à destination des SPEL mais ne pas hésiter si des questions se présentent sur le print etc</p:text>
  </p:cm>
  <p:cm authorId="0" idx="3" dt="2025-05-27T10:22:54.636">
    <p:pos x="0" y="100"/>
    <p:text>Il faut malheureusement rentrer dans les cases pour bénéficier des avantages</p:text>
  </p:cm>
  <p:cm authorId="0" idx="4" dt="2025-05-27T10:22:54.636">
    <p:pos x="0" y="100"/>
    <p:text>cf mission podcast etc, il ne fait pas forcément bon être un format innovant</p:tex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5" dt="2025-05-26T21:10:16.584">
    <p:pos x="0" y="0"/>
    <p:text>appréciation assez stricte, minimum 50%</p:text>
  </p:cm>
  <p:cm authorId="0" idx="6" dt="2025-05-27T10:23:29.296">
    <p:pos x="0" y="100"/>
    <p:text>On décline la logique du print mais il faut un support donc pas de page yt, insta, etc</p:text>
  </p:cm>
</p:cmLst>
</file>

<file path=ppt/comments/comment4.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7" dt="2025-05-27T10:20:32.485">
    <p:pos x="0" y="0"/>
    <p:text>Même si le décret n'a jamais été totalement appliqué faute d'accord sur les lignes directrices, il est en passe d'être réécrit. Pour l'heure donc en principe ce point n'est pas bloquant</p:text>
  </p:cm>
  <p:cm authorId="0" idx="8" dt="2025-05-27T10:20:32.485">
    <p:pos x="0" y="0"/>
    <p:text>Mais avec des exceptions qui a priori demeurent, cf pour les petites structures etc</p:text>
  </p:cm>
</p:cmLst>
</file>

<file path=ppt/comments/comment5.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9" dt="2025-05-26T18:42:30.398">
    <p:pos x="0" y="0"/>
    <p:text>il faut cependant présenter un projet qui a vocation à remplir les critères</p:text>
  </p:cm>
</p:cmLst>
</file>

<file path=ppt/comments/comment6.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0" dt="2025-05-26T18:45:58.753">
    <p:pos x="0" y="0"/>
    <p:text>pour les sociétés : dont 50% au moins du capital est détenu
par des personnes physiques
ou par une société elle-même de moins de 25 personnes (ETP), de moins de 3 ans et détenue à au moins 50% par des
personnes physiques (ce critère prévient la création opportuniste de filiales par des entreprises plus anciennes pour
solliciter la bourse)</p:text>
  </p:cm>
  <p:cm authorId="0" idx="11" dt="2025-05-26T18:47:02.141">
    <p:pos x="0" y="100"/>
    <p:text>Exemples de codes acceptées : 5814Z Édition de revues et périodiques, 5813Z Édition de journaux, 5819Z Autres
activités d'édition, 6391Z Activités des agences de presse, 6312Z Portails internet (si le KBIS précise que c’est autour
de l’activité d’un média), 6399Z Autres services d'information n.c.a. (si le KBIS précise que c’est autour de l’activité d’un
média), etc.</p:text>
  </p:cm>
</p:cmLst>
</file>

<file path=ppt/comments/comment7.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2" dt="2025-05-26T18:49:43.919">
    <p:pos x="0" y="0"/>
    <p:text>À l’achèvement du projet, les bénéficiaires transmettent à la DGMIC un bilan d’exécution de celui-ci
ainsi qu’un compte-rendu de l’emploi qui a été fait de la subvention.
Si le projet n’est pas achevé 2 ans après la décision d’attribution de la subvention, le bénéficiaire adresse
un rapport d’étape avant l’expiration de ce délai.
Si l’objet de la subvention a été modifié sans autorisation, ou si le bénéficiaire de la subvention n’a pas
déclaré l’achèvement du projet dans un délai de 4 ans à compter de la décision d’attribution, la DGMIC
peut exiger le reversement total ou partiel de la subvention versée</p:text>
  </p:cm>
</p:cmLst>
</file>

<file path=ppt/comments/comment8.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3" dt="2025-05-26T20:09:14.787">
    <p:pos x="0" y="0"/>
    <p:text>toujours demander le maximum</p:text>
  </p:cm>
</p:cmLst>
</file>

<file path=ppt/comments/comment9.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4" dt="2025-05-26T20:35:27.770">
    <p:pos x="0" y="0"/>
    <p:text>Mon exception préf</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c45a53f74a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c45a53f74a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5da93c1e75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35da93c1e75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5da93c1e75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5da93c1e75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5da93c1e75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5da93c1e75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5da93c1e75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35da93c1e75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5da93c1e75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5da93c1e75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5da93c1e75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35da93c1e75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da93c1e75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da93c1e75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5da93c1e75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5da93c1e75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5da93c1e75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5da93c1e75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5da93c1e75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35da93c1e75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13fe6abd678_2_1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g13fe6abd678_2_1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5da93c1e75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35da93c1e75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5da93c1e75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35da93c1e75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35da93c1e75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35da93c1e75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5da93c1e75_0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5da93c1e75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35da93c1e75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35da93c1e75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35da93c1e75_0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35da93c1e75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35da93c1e75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35da93c1e75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13fe6abd678_2_1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13fe6abd678_2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35da93c1e75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35da93c1e75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35da93c1e75_0_1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35da93c1e75_0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23112251bbd_1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23112251bbd_1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35da93c1e75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35da93c1e75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35da93c1e75_0_1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35da93c1e75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35da93c1e75_0_1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35da93c1e75_0_1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35da93c1e75_0_1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35da93c1e75_0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35da93c1e75_0_1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35da93c1e75_0_1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35da93c1e75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2" name="Google Shape;222;g35da93c1e75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35da93c1e75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35da93c1e75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5da93c1e75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5da93c1e75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5da93c1e75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5da93c1e75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3fe6abd678_2_1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13fe6abd678_2_1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5da93c1e75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5da93c1e75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5da93c1e75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35da93c1e75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da93c1e75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da93c1e75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 Id="rId3"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 Id="rId3"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 Id="rId3" Type="http://schemas.openxmlformats.org/officeDocument/2006/relationships/image" Target="../media/image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 Id="rId3" Type="http://schemas.openxmlformats.org/officeDocument/2006/relationships/comments" Target="../comments/comment5.xml"/><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 Id="rId3" Type="http://schemas.openxmlformats.org/officeDocument/2006/relationships/comments" Target="../comments/comment6.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5.xml"/><Relationship Id="rId3" Type="http://schemas.openxmlformats.org/officeDocument/2006/relationships/comments" Target="../comments/comment7.xml"/><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 Id="rId3" Type="http://schemas.openxmlformats.org/officeDocument/2006/relationships/image" Target="../media/image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7.xml"/><Relationship Id="rId3" Type="http://schemas.openxmlformats.org/officeDocument/2006/relationships/image" Target="../media/image1.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8.xml"/><Relationship Id="rId3" Type="http://schemas.openxmlformats.org/officeDocument/2006/relationships/comments" Target="../comments/comment8.xml"/><Relationship Id="rId4" Type="http://schemas.openxmlformats.org/officeDocument/2006/relationships/image" Target="../media/image1.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9.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4.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0.xml"/><Relationship Id="rId3" Type="http://schemas.openxmlformats.org/officeDocument/2006/relationships/image" Target="../media/image1.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1.xml"/><Relationship Id="rId3" Type="http://schemas.openxmlformats.org/officeDocument/2006/relationships/image" Target="../media/image3.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2.xml"/><Relationship Id="rId3" Type="http://schemas.openxmlformats.org/officeDocument/2006/relationships/image" Target="../media/image1.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3.xml"/><Relationship Id="rId3" Type="http://schemas.openxmlformats.org/officeDocument/2006/relationships/comments" Target="../comments/comment9.xml"/><Relationship Id="rId4" Type="http://schemas.openxmlformats.org/officeDocument/2006/relationships/image" Target="../media/image1.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4.xml"/><Relationship Id="rId3" Type="http://schemas.openxmlformats.org/officeDocument/2006/relationships/image" Target="../media/image1.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5.xml"/><Relationship Id="rId3" Type="http://schemas.openxmlformats.org/officeDocument/2006/relationships/image" Target="../media/image1.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6.xml"/><Relationship Id="rId3" Type="http://schemas.openxmlformats.org/officeDocument/2006/relationships/image" Target="../media/image1.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7.xml"/><Relationship Id="rId3" Type="http://schemas.openxmlformats.org/officeDocument/2006/relationships/image" Target="../media/image5.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8.xml"/><Relationship Id="rId3" Type="http://schemas.openxmlformats.org/officeDocument/2006/relationships/image" Target="../media/image5.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9.xml"/><Relationship Id="rId3"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0.xml"/><Relationship Id="rId3" Type="http://schemas.openxmlformats.org/officeDocument/2006/relationships/image" Target="../media/image3.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1.xml"/><Relationship Id="rId3" Type="http://schemas.openxmlformats.org/officeDocument/2006/relationships/comments" Target="../comments/comment10.xml"/><Relationship Id="rId4" Type="http://schemas.openxmlformats.org/officeDocument/2006/relationships/image" Target="../media/image5.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2.xml"/><Relationship Id="rId3" Type="http://schemas.openxmlformats.org/officeDocument/2006/relationships/comments" Target="../comments/comment11.xml"/><Relationship Id="rId4" Type="http://schemas.openxmlformats.org/officeDocument/2006/relationships/image" Target="../media/image5.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3.xml"/><Relationship Id="rId3" Type="http://schemas.openxmlformats.org/officeDocument/2006/relationships/comments" Target="../comments/comment12.xml"/><Relationship Id="rId4" Type="http://schemas.openxmlformats.org/officeDocument/2006/relationships/image" Target="../media/image5.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4.xml"/><Relationship Id="rId3" Type="http://schemas.openxmlformats.org/officeDocument/2006/relationships/image" Target="../media/image1.jpg"/><Relationship Id="rId4" Type="http://schemas.openxmlformats.org/officeDocument/2006/relationships/hyperlink" Target="https://relais-culture-europe.eu/fr/le-programme-europe-creative-les-appels-trans-sectoriel" TargetMode="External"/><Relationship Id="rId9" Type="http://schemas.openxmlformats.org/officeDocument/2006/relationships/hyperlink" Target="https://centrenationaldulivre.fr/aides-financement/subvention-annuelle-aux-revues" TargetMode="External"/><Relationship Id="rId5" Type="http://schemas.openxmlformats.org/officeDocument/2006/relationships/hyperlink" Target="https://www.culture.gouv.fr/fr/thematiques/presse-ecrite/liste-des-aides-a-la-presse-et-des-appels-a-projets/1.-presentation-du-fonds-strategique-pour-le-developpement-de-la-presse" TargetMode="External"/><Relationship Id="rId6" Type="http://schemas.openxmlformats.org/officeDocument/2006/relationships/hyperlink" Target="https://www.cppap.fr/procedure-de-reconnaissance-spel/" TargetMode="External"/><Relationship Id="rId7" Type="http://schemas.openxmlformats.org/officeDocument/2006/relationships/hyperlink" Target="https://www.culture.gouv.fr/fr/catalogue-des-demarches-et-subventions/subvention/aide-au-pluralisme-des-services-de-presse-tout-en-ligne-sptel" TargetMode="External"/><Relationship Id="rId8" Type="http://schemas.openxmlformats.org/officeDocument/2006/relationships/hyperlink" Target="https://www.culture.gouv.fr/fr/catalogue-des-demarches-et-subventions/subvention/fonds-de-soutien-aux-medias-d-information-sociale-de-proximite-fsmisp"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5.xml"/><Relationship Id="rId3" Type="http://schemas.openxmlformats.org/officeDocument/2006/relationships/image" Target="../media/image3.jp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6.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 Id="rId3" Type="http://schemas.openxmlformats.org/officeDocument/2006/relationships/comments" Target="../comments/commen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 Id="rId3" Type="http://schemas.openxmlformats.org/officeDocument/2006/relationships/comments" Target="../comments/comment3.xml"/><Relationship Id="rId4" Type="http://schemas.openxmlformats.org/officeDocument/2006/relationships/image" Target="../media/image1.jpg"/><Relationship Id="rId5" Type="http://schemas.openxmlformats.org/officeDocument/2006/relationships/hyperlink" Target="https://www.legifrance.gouv.fr/loda/article_lc/LEGIARTI000020740563/"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 Id="rId3" Type="http://schemas.openxmlformats.org/officeDocument/2006/relationships/comments" Target="../comments/comment4.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7" name="Shape 97"/>
        <p:cNvGrpSpPr/>
        <p:nvPr/>
      </p:nvGrpSpPr>
      <p:grpSpPr>
        <a:xfrm>
          <a:off x="0" y="0"/>
          <a:ext cx="0" cy="0"/>
          <a:chOff x="0" y="0"/>
          <a:chExt cx="0" cy="0"/>
        </a:xfrm>
      </p:grpSpPr>
      <p:sp>
        <p:nvSpPr>
          <p:cNvPr id="98" name="Google Shape;98;p22"/>
          <p:cNvSpPr txBox="1"/>
          <p:nvPr/>
        </p:nvSpPr>
        <p:spPr>
          <a:xfrm>
            <a:off x="0" y="0"/>
            <a:ext cx="9144000" cy="4845600"/>
          </a:xfrm>
          <a:prstGeom prst="rect">
            <a:avLst/>
          </a:prstGeom>
          <a:noFill/>
          <a:ln>
            <a:noFill/>
          </a:ln>
        </p:spPr>
        <p:txBody>
          <a:bodyPr anchorCtr="0" anchor="t" bIns="91425" lIns="91425" spcFirstLastPara="1" rIns="91425" wrap="square" tIns="91425">
            <a:spAutoFit/>
          </a:bodyPr>
          <a:lstStyle/>
          <a:p>
            <a:pPr indent="0" lvl="0" marL="457200" rtl="0" algn="l">
              <a:lnSpc>
                <a:spcPct val="115000"/>
              </a:lnSpc>
              <a:spcBef>
                <a:spcPts val="0"/>
              </a:spcBef>
              <a:spcAft>
                <a:spcPts val="0"/>
              </a:spcAft>
              <a:buNone/>
            </a:pPr>
            <a:r>
              <a:rPr b="1" lang="fr" sz="3900">
                <a:solidFill>
                  <a:schemeClr val="dk1"/>
                </a:solidFill>
              </a:rPr>
              <a:t>Les différents statuts</a:t>
            </a:r>
            <a:r>
              <a:rPr b="1" lang="fr" sz="3900">
                <a:solidFill>
                  <a:schemeClr val="dk1"/>
                </a:solidFill>
              </a:rPr>
              <a:t> :</a:t>
            </a:r>
            <a:br>
              <a:rPr b="1" lang="fr" sz="3900">
                <a:solidFill>
                  <a:schemeClr val="dk1"/>
                </a:solidFill>
              </a:rPr>
            </a:br>
            <a:endParaRPr b="1" sz="390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SPEL d'information politique et générale, au sens de l'article 2 du décret n° 2009-1340 du 29 octobre 2009 : </a:t>
            </a:r>
            <a:r>
              <a:rPr b="1" lang="fr" sz="2050">
                <a:solidFill>
                  <a:schemeClr val="dk1"/>
                </a:solidFill>
              </a:rPr>
              <a:t>statut dit IPG;</a:t>
            </a:r>
            <a:r>
              <a:rPr lang="fr" sz="2050">
                <a:solidFill>
                  <a:schemeClr val="dk1"/>
                </a:solidFill>
              </a:rPr>
              <a:t> identifié par la lettre Y. Il s’agit du statut historique qui procure le plus d’avantages.</a:t>
            </a:r>
            <a:endParaRPr sz="205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SPEL consacré pour une large part à l'information politique et générale, au sens de l'article 39 bis A du code général des impôts : </a:t>
            </a:r>
            <a:r>
              <a:rPr b="1" lang="fr" sz="2050">
                <a:solidFill>
                  <a:schemeClr val="dk1"/>
                </a:solidFill>
              </a:rPr>
              <a:t>statut dit 39bisA;</a:t>
            </a:r>
            <a:r>
              <a:rPr lang="fr" sz="2050">
                <a:solidFill>
                  <a:schemeClr val="dk1"/>
                </a:solidFill>
              </a:rPr>
              <a:t> identifié par la lettre Z.</a:t>
            </a:r>
            <a:endParaRPr sz="205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SPEL de la connaissance et du savoir, au sens de l'article 39 bis B du Codegénéral des impôts : </a:t>
            </a:r>
            <a:r>
              <a:rPr b="1" lang="fr" sz="2050">
                <a:solidFill>
                  <a:schemeClr val="dk1"/>
                </a:solidFill>
              </a:rPr>
              <a:t>statut dit 39bisB;</a:t>
            </a:r>
            <a:r>
              <a:rPr lang="fr" sz="2050">
                <a:solidFill>
                  <a:schemeClr val="dk1"/>
                </a:solidFill>
              </a:rPr>
              <a:t> identifié par la lettre X.</a:t>
            </a:r>
            <a:endParaRPr sz="20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2" name="Shape 102"/>
        <p:cNvGrpSpPr/>
        <p:nvPr/>
      </p:nvGrpSpPr>
      <p:grpSpPr>
        <a:xfrm>
          <a:off x="0" y="0"/>
          <a:ext cx="0" cy="0"/>
          <a:chOff x="0" y="0"/>
          <a:chExt cx="0" cy="0"/>
        </a:xfrm>
      </p:grpSpPr>
      <p:sp>
        <p:nvSpPr>
          <p:cNvPr id="103" name="Google Shape;103;p23"/>
          <p:cNvSpPr txBox="1"/>
          <p:nvPr/>
        </p:nvSpPr>
        <p:spPr>
          <a:xfrm>
            <a:off x="0" y="0"/>
            <a:ext cx="9144000" cy="4482600"/>
          </a:xfrm>
          <a:prstGeom prst="rect">
            <a:avLst/>
          </a:prstGeom>
          <a:noFill/>
          <a:ln>
            <a:noFill/>
          </a:ln>
        </p:spPr>
        <p:txBody>
          <a:bodyPr anchorCtr="0" anchor="t" bIns="91425" lIns="91425" spcFirstLastPara="1" rIns="91425" wrap="square" tIns="91425">
            <a:spAutoFit/>
          </a:bodyPr>
          <a:lstStyle/>
          <a:p>
            <a:pPr indent="0" lvl="0" marL="457200" rtl="0" algn="l">
              <a:lnSpc>
                <a:spcPct val="115000"/>
              </a:lnSpc>
              <a:spcBef>
                <a:spcPts val="0"/>
              </a:spcBef>
              <a:spcAft>
                <a:spcPts val="0"/>
              </a:spcAft>
              <a:buNone/>
            </a:pPr>
            <a:r>
              <a:rPr b="1" lang="fr" sz="3900">
                <a:solidFill>
                  <a:schemeClr val="dk1"/>
                </a:solidFill>
              </a:rPr>
              <a:t>Avantages spécifiques</a:t>
            </a:r>
            <a:r>
              <a:rPr b="1" lang="fr" sz="3900">
                <a:solidFill>
                  <a:schemeClr val="dk1"/>
                </a:solidFill>
              </a:rPr>
              <a:t>:</a:t>
            </a:r>
            <a:endParaRPr b="1" sz="3900">
              <a:solidFill>
                <a:schemeClr val="dk1"/>
              </a:solidFill>
            </a:endParaRPr>
          </a:p>
          <a:p>
            <a:pPr indent="0" lvl="0" marL="457200" rtl="0" algn="l">
              <a:lnSpc>
                <a:spcPct val="115000"/>
              </a:lnSpc>
              <a:spcBef>
                <a:spcPts val="0"/>
              </a:spcBef>
              <a:spcAft>
                <a:spcPts val="0"/>
              </a:spcAft>
              <a:buNone/>
            </a:pPr>
            <a:r>
              <a:t/>
            </a:r>
            <a:endParaRPr b="1" sz="390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Tous ces statuts permettent de bénéficier de la bourse aux entreprises de presses émergentes ainsi que de solliciter le FSDP et l’Ifcic.</a:t>
            </a:r>
            <a:endParaRPr sz="205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Cependant seuls les statuts IPG et 39bisA permettent d’obtenir le statut d’entreprise solidaire de presse d’information, de collecter des dons défiscalisés, de défiscaliser des apports en capitaux de particuliers.</a:t>
            </a:r>
            <a:endParaRPr sz="205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Le statut IPG pur demeure le plus avantageux permettant notamment de prétendre à l'aide au pluralisme</a:t>
            </a:r>
            <a:endParaRPr sz="20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7" name="Shape 107"/>
        <p:cNvGrpSpPr/>
        <p:nvPr/>
      </p:nvGrpSpPr>
      <p:grpSpPr>
        <a:xfrm>
          <a:off x="0" y="0"/>
          <a:ext cx="0" cy="0"/>
          <a:chOff x="0" y="0"/>
          <a:chExt cx="0" cy="0"/>
        </a:xfrm>
      </p:grpSpPr>
      <p:sp>
        <p:nvSpPr>
          <p:cNvPr id="108" name="Google Shape;108;p24"/>
          <p:cNvSpPr txBox="1"/>
          <p:nvPr/>
        </p:nvSpPr>
        <p:spPr>
          <a:xfrm>
            <a:off x="1450800" y="1371150"/>
            <a:ext cx="6242400" cy="2401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4800">
                <a:solidFill>
                  <a:schemeClr val="lt1"/>
                </a:solidFill>
                <a:latin typeface="Poppins"/>
                <a:ea typeface="Poppins"/>
                <a:cs typeface="Poppins"/>
                <a:sym typeface="Poppins"/>
              </a:rPr>
              <a:t>La Bourse pour les entreprises de presse émergentes </a:t>
            </a:r>
            <a:endParaRPr b="1" sz="4800">
              <a:solidFill>
                <a:schemeClr val="lt1"/>
              </a:solidFill>
              <a:latin typeface="Poppins"/>
              <a:ea typeface="Poppins"/>
              <a:cs typeface="Poppins"/>
              <a:sym typeface="Poppin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112" name="Shape 112"/>
        <p:cNvGrpSpPr/>
        <p:nvPr/>
      </p:nvGrpSpPr>
      <p:grpSpPr>
        <a:xfrm>
          <a:off x="0" y="0"/>
          <a:ext cx="0" cy="0"/>
          <a:chOff x="0" y="0"/>
          <a:chExt cx="0" cy="0"/>
        </a:xfrm>
      </p:grpSpPr>
      <p:sp>
        <p:nvSpPr>
          <p:cNvPr id="113" name="Google Shape;113;p25"/>
          <p:cNvSpPr txBox="1"/>
          <p:nvPr/>
        </p:nvSpPr>
        <p:spPr>
          <a:xfrm>
            <a:off x="0" y="0"/>
            <a:ext cx="9144000" cy="4704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 Éléments de compréhension :</a:t>
            </a:r>
            <a:endParaRPr sz="20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Dispositif qui a pour but de soutenir la conception, le lancement et le début du développement de nouvelles publications ou de nouveaux SPEL</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Seules les structures de moins de 3 ans d'existence et portant un projet de moins de 3 ans peuvent en bénéficier. Critère cumulatif.</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Il n'est pas nécessaire de </a:t>
            </a:r>
            <a:r>
              <a:rPr lang="fr" sz="1950">
                <a:solidFill>
                  <a:schemeClr val="dk1"/>
                </a:solidFill>
              </a:rPr>
              <a:t>disposer d'un numéro de CPPAP.</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Subvention d'exploitation forfaitaire accordée sur la base d'un besoin exprimé par le porteur de projet, pouvant englober tous types de dépenses déjà engagées ou non (≠ Subvention d'investissement telle que le FSDP)</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Subvention d'amorçage : la bourse peut être accordée dès le stade de la conception du projet (le site peut ne pas être en ligne)</a:t>
            </a:r>
            <a:endParaRPr sz="19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117" name="Shape 117"/>
        <p:cNvGrpSpPr/>
        <p:nvPr/>
      </p:nvGrpSpPr>
      <p:grpSpPr>
        <a:xfrm>
          <a:off x="0" y="0"/>
          <a:ext cx="0" cy="0"/>
          <a:chOff x="0" y="0"/>
          <a:chExt cx="0" cy="0"/>
        </a:xfrm>
      </p:grpSpPr>
      <p:sp>
        <p:nvSpPr>
          <p:cNvPr id="118" name="Google Shape;118;p26"/>
          <p:cNvSpPr txBox="1"/>
          <p:nvPr/>
        </p:nvSpPr>
        <p:spPr>
          <a:xfrm>
            <a:off x="0" y="0"/>
            <a:ext cx="9144000" cy="4704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 Critères d’éligibilité :</a:t>
            </a:r>
            <a:endParaRPr sz="20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PME occupant moins de 25 personnes ETP (société commerciale ou association) </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immatriculation au RCS (ou registre des associations) depuis moins de 3 ans (au moment du dépôt du dossier) le SPEL et la structure éditrice doivent tous les deux avo</a:t>
            </a:r>
            <a:r>
              <a:rPr lang="fr" sz="1950">
                <a:solidFill>
                  <a:schemeClr val="dk1"/>
                </a:solidFill>
              </a:rPr>
              <a:t>ir moins de 3 ans</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ayant pour objet principal la création et l'exploitation d'un titre de presse imprimée ou d'un SPEL ayant vocation à répondre aux critères du FSDP.</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Attention à l'objet social de la structure qui doit être principalement la création et l'exploitation d'un service de presse en </a:t>
            </a:r>
            <a:r>
              <a:rPr lang="fr" sz="1950">
                <a:solidFill>
                  <a:schemeClr val="dk1"/>
                </a:solidFill>
              </a:rPr>
              <a:t>ligne</a:t>
            </a:r>
            <a:r>
              <a:rPr lang="fr" sz="1950">
                <a:solidFill>
                  <a:schemeClr val="dk1"/>
                </a:solidFill>
              </a:rPr>
              <a:t>.</a:t>
            </a:r>
            <a:endParaRPr sz="1950">
              <a:solidFill>
                <a:schemeClr val="dk1"/>
              </a:solidFill>
            </a:endParaRPr>
          </a:p>
          <a:p>
            <a:pPr indent="0" lvl="0" marL="457200" rtl="0" algn="l">
              <a:lnSpc>
                <a:spcPct val="115000"/>
              </a:lnSpc>
              <a:spcBef>
                <a:spcPts val="0"/>
              </a:spcBef>
              <a:spcAft>
                <a:spcPts val="0"/>
              </a:spcAft>
              <a:buNone/>
            </a:pPr>
            <a:r>
              <a:t/>
            </a:r>
            <a:endParaRPr sz="19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122" name="Shape 122"/>
        <p:cNvGrpSpPr/>
        <p:nvPr/>
      </p:nvGrpSpPr>
      <p:grpSpPr>
        <a:xfrm>
          <a:off x="0" y="0"/>
          <a:ext cx="0" cy="0"/>
          <a:chOff x="0" y="0"/>
          <a:chExt cx="0" cy="0"/>
        </a:xfrm>
      </p:grpSpPr>
      <p:sp>
        <p:nvSpPr>
          <p:cNvPr id="123" name="Google Shape;123;p27"/>
          <p:cNvSpPr txBox="1"/>
          <p:nvPr/>
        </p:nvSpPr>
        <p:spPr>
          <a:xfrm>
            <a:off x="0" y="0"/>
            <a:ext cx="9144000" cy="4031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En quoi consiste la bourse</a:t>
            </a:r>
            <a:r>
              <a:rPr b="1" lang="fr" sz="3900">
                <a:solidFill>
                  <a:schemeClr val="dk1"/>
                </a:solidFill>
              </a:rPr>
              <a:t>:</a:t>
            </a:r>
            <a:br>
              <a:rPr b="1" lang="fr" sz="3900">
                <a:solidFill>
                  <a:schemeClr val="dk1"/>
                </a:solidFill>
              </a:rPr>
            </a:br>
            <a:endParaRPr sz="20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La bourse est une subvention d'exploitation, qui ne peut excéder 50k€.</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Elle est versée en majeure partie lors de son attribution. Le solde est versé en fin de période après l'envoi d'un rapport d'étape sur l'usage fait de la bourse en première partie  Ce rapport doit rendre compte de l'état d'avancement du projet.</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Une même entreprise ne peut bénéficier que d'une bourse.</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Le projet peut durer jusqu’à 2 ans, ou, sur justification, jusqu’à 4 ans</a:t>
            </a:r>
            <a:endParaRPr sz="19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7" name="Shape 127"/>
        <p:cNvGrpSpPr/>
        <p:nvPr/>
      </p:nvGrpSpPr>
      <p:grpSpPr>
        <a:xfrm>
          <a:off x="0" y="0"/>
          <a:ext cx="0" cy="0"/>
          <a:chOff x="0" y="0"/>
          <a:chExt cx="0" cy="0"/>
        </a:xfrm>
      </p:grpSpPr>
      <p:sp>
        <p:nvSpPr>
          <p:cNvPr id="128" name="Google Shape;128;p28"/>
          <p:cNvSpPr txBox="1"/>
          <p:nvPr/>
        </p:nvSpPr>
        <p:spPr>
          <a:xfrm>
            <a:off x="0" y="0"/>
            <a:ext cx="9144000" cy="3591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Critères de sélection 1/2</a:t>
            </a:r>
            <a:r>
              <a:rPr b="1" lang="fr" sz="3900">
                <a:solidFill>
                  <a:schemeClr val="dk1"/>
                </a:solidFill>
              </a:rPr>
              <a:t>:</a:t>
            </a:r>
            <a:br>
              <a:rPr b="1" lang="fr" sz="3900">
                <a:solidFill>
                  <a:schemeClr val="dk1"/>
                </a:solidFill>
              </a:rPr>
            </a:br>
            <a:r>
              <a:rPr lang="fr" sz="1950">
                <a:solidFill>
                  <a:schemeClr val="dk1"/>
                </a:solidFill>
              </a:rPr>
              <a:t>La demande doit détailler :</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b="1" lang="fr" sz="1950">
                <a:solidFill>
                  <a:schemeClr val="dk1"/>
                </a:solidFill>
              </a:rPr>
              <a:t>le projet éditorial,</a:t>
            </a:r>
            <a:endParaRPr b="1" sz="1950">
              <a:solidFill>
                <a:schemeClr val="dk1"/>
              </a:solidFill>
            </a:endParaRPr>
          </a:p>
          <a:p>
            <a:pPr indent="-352425" lvl="0" marL="457200" rtl="0" algn="l">
              <a:lnSpc>
                <a:spcPct val="115000"/>
              </a:lnSpc>
              <a:spcBef>
                <a:spcPts val="0"/>
              </a:spcBef>
              <a:spcAft>
                <a:spcPts val="0"/>
              </a:spcAft>
              <a:buClr>
                <a:schemeClr val="dk1"/>
              </a:buClr>
              <a:buSzPts val="1950"/>
              <a:buChar char="●"/>
            </a:pPr>
            <a:r>
              <a:rPr b="1" lang="fr" sz="1950">
                <a:solidFill>
                  <a:schemeClr val="dk1"/>
                </a:solidFill>
              </a:rPr>
              <a:t>le plan d'affaires et de financement,</a:t>
            </a:r>
            <a:endParaRPr b="1" sz="1950">
              <a:solidFill>
                <a:schemeClr val="dk1"/>
              </a:solidFill>
            </a:endParaRPr>
          </a:p>
          <a:p>
            <a:pPr indent="-352425" lvl="0" marL="457200" rtl="0" algn="l">
              <a:lnSpc>
                <a:spcPct val="115000"/>
              </a:lnSpc>
              <a:spcBef>
                <a:spcPts val="0"/>
              </a:spcBef>
              <a:spcAft>
                <a:spcPts val="0"/>
              </a:spcAft>
              <a:buClr>
                <a:schemeClr val="dk1"/>
              </a:buClr>
              <a:buSzPts val="1950"/>
              <a:buChar char="●"/>
            </a:pPr>
            <a:r>
              <a:rPr b="1" lang="fr" sz="1950">
                <a:solidFill>
                  <a:schemeClr val="dk1"/>
                </a:solidFill>
              </a:rPr>
              <a:t>les ressources humaines et prévisions de recrutement.</a:t>
            </a:r>
            <a:endParaRPr b="1" sz="1950">
              <a:solidFill>
                <a:schemeClr val="dk1"/>
              </a:solidFill>
            </a:endParaRPr>
          </a:p>
          <a:p>
            <a:pPr indent="0" lvl="0" marL="0" rtl="0" algn="l">
              <a:lnSpc>
                <a:spcPct val="115000"/>
              </a:lnSpc>
              <a:spcBef>
                <a:spcPts val="0"/>
              </a:spcBef>
              <a:spcAft>
                <a:spcPts val="0"/>
              </a:spcAft>
              <a:buNone/>
            </a:pPr>
            <a:r>
              <a:t/>
            </a:r>
            <a:endParaRPr sz="1950">
              <a:solidFill>
                <a:schemeClr val="dk1"/>
              </a:solidFill>
            </a:endParaRPr>
          </a:p>
          <a:p>
            <a:pPr indent="0" lvl="0" marL="0" rtl="0" algn="l">
              <a:lnSpc>
                <a:spcPct val="115000"/>
              </a:lnSpc>
              <a:spcBef>
                <a:spcPts val="0"/>
              </a:spcBef>
              <a:spcAft>
                <a:spcPts val="0"/>
              </a:spcAft>
              <a:buNone/>
            </a:pPr>
            <a:r>
              <a:rPr lang="fr" sz="1950">
                <a:solidFill>
                  <a:schemeClr val="dk1"/>
                </a:solidFill>
              </a:rPr>
              <a:t>La décision sur l'octroi de la bourse et son montant se fonde sur l'ensemble de ces 3 éléments. Le décret n'est pas plus précis et la décision appartient à la DGMIC sur la base de la recommandation du Club des innovateurs.</a:t>
            </a:r>
            <a:endParaRPr sz="1950">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32" name="Shape 132"/>
        <p:cNvGrpSpPr/>
        <p:nvPr/>
      </p:nvGrpSpPr>
      <p:grpSpPr>
        <a:xfrm>
          <a:off x="0" y="0"/>
          <a:ext cx="0" cy="0"/>
          <a:chOff x="0" y="0"/>
          <a:chExt cx="0" cy="0"/>
        </a:xfrm>
      </p:grpSpPr>
      <p:sp>
        <p:nvSpPr>
          <p:cNvPr id="133" name="Google Shape;133;p29"/>
          <p:cNvSpPr txBox="1"/>
          <p:nvPr/>
        </p:nvSpPr>
        <p:spPr>
          <a:xfrm>
            <a:off x="0" y="0"/>
            <a:ext cx="9144000" cy="4281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Critères de sélection 2/2:</a:t>
            </a:r>
            <a:br>
              <a:rPr b="1" lang="fr" sz="3900">
                <a:solidFill>
                  <a:schemeClr val="dk1"/>
                </a:solidFill>
              </a:rPr>
            </a:br>
            <a:r>
              <a:rPr lang="fr" sz="1950">
                <a:solidFill>
                  <a:schemeClr val="dk1"/>
                </a:solidFill>
              </a:rPr>
              <a:t>Entrent en considération :</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b="1" lang="fr" sz="1950">
                <a:solidFill>
                  <a:schemeClr val="dk1"/>
                </a:solidFill>
              </a:rPr>
              <a:t>la crédibilité éditoriale du projet :</a:t>
            </a:r>
            <a:r>
              <a:rPr lang="fr" sz="1950">
                <a:solidFill>
                  <a:schemeClr val="dk1"/>
                </a:solidFill>
              </a:rPr>
              <a:t> non pas un jugement sur le contenu, mais une appréciation de sa capacité à rencontrer un public sur un marché,</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b="1" lang="fr" sz="1950">
                <a:solidFill>
                  <a:schemeClr val="dk1"/>
                </a:solidFill>
              </a:rPr>
              <a:t>la viabilité économique du projet :</a:t>
            </a:r>
            <a:r>
              <a:rPr lang="fr" sz="1950">
                <a:solidFill>
                  <a:schemeClr val="dk1"/>
                </a:solidFill>
              </a:rPr>
              <a:t> il n'y a pas de modèle (gratuit / payant) privilégié, mais les projets qui démontrent leur capacité à s'inscrire dans la durée avec un modèle économique sont favorisés. Il est donc préférable de présenter des éléments clairs de stratégie</a:t>
            </a:r>
            <a:endParaRPr sz="1950">
              <a:solidFill>
                <a:schemeClr val="dk1"/>
              </a:solidFill>
            </a:endParaRPr>
          </a:p>
          <a:p>
            <a:pPr indent="0" lvl="0" marL="0" rtl="0" algn="l">
              <a:lnSpc>
                <a:spcPct val="115000"/>
              </a:lnSpc>
              <a:spcBef>
                <a:spcPts val="0"/>
              </a:spcBef>
              <a:spcAft>
                <a:spcPts val="0"/>
              </a:spcAft>
              <a:buNone/>
            </a:pPr>
            <a:r>
              <a:t/>
            </a:r>
            <a:endParaRPr sz="1950">
              <a:solidFill>
                <a:schemeClr val="dk1"/>
              </a:solidFill>
            </a:endParaRPr>
          </a:p>
          <a:p>
            <a:pPr indent="0" lvl="0" marL="0" rtl="0" algn="l">
              <a:lnSpc>
                <a:spcPct val="115000"/>
              </a:lnSpc>
              <a:spcBef>
                <a:spcPts val="0"/>
              </a:spcBef>
              <a:spcAft>
                <a:spcPts val="0"/>
              </a:spcAft>
              <a:buNone/>
            </a:pPr>
            <a:r>
              <a:rPr lang="fr" sz="1950">
                <a:solidFill>
                  <a:schemeClr val="dk1"/>
                </a:solidFill>
              </a:rPr>
              <a:t>Il n'est pas exigé de détailler l'emploi qui sera fait de la somme. La bourse est en effet attribuée sur un </a:t>
            </a:r>
            <a:r>
              <a:rPr b="1" lang="fr" sz="1950">
                <a:solidFill>
                  <a:schemeClr val="dk1"/>
                </a:solidFill>
              </a:rPr>
              <a:t>projet global</a:t>
            </a:r>
            <a:endParaRPr b="1" sz="1950">
              <a:solidFill>
                <a:schemeClr val="dk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137" name="Shape 137"/>
        <p:cNvGrpSpPr/>
        <p:nvPr/>
      </p:nvGrpSpPr>
      <p:grpSpPr>
        <a:xfrm>
          <a:off x="0" y="0"/>
          <a:ext cx="0" cy="0"/>
          <a:chOff x="0" y="0"/>
          <a:chExt cx="0" cy="0"/>
        </a:xfrm>
      </p:grpSpPr>
      <p:sp>
        <p:nvSpPr>
          <p:cNvPr id="138" name="Google Shape;138;p30"/>
          <p:cNvSpPr txBox="1"/>
          <p:nvPr/>
        </p:nvSpPr>
        <p:spPr>
          <a:xfrm>
            <a:off x="0" y="0"/>
            <a:ext cx="9144000" cy="3936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Comment le montant est il déterminé</a:t>
            </a:r>
            <a:r>
              <a:rPr b="1" lang="fr" sz="3900">
                <a:solidFill>
                  <a:schemeClr val="dk1"/>
                </a:solidFill>
              </a:rPr>
              <a:t>:</a:t>
            </a:r>
            <a:br>
              <a:rPr b="1" lang="fr" sz="3900">
                <a:solidFill>
                  <a:schemeClr val="dk1"/>
                </a:solidFill>
              </a:rPr>
            </a:br>
            <a:r>
              <a:rPr lang="fr" sz="1950">
                <a:solidFill>
                  <a:schemeClr val="dk1"/>
                </a:solidFill>
              </a:rPr>
              <a:t>Le montant attribué se fondera sur :</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la pertinence du projet (selon les points précédents),</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son ampleur.</a:t>
            </a:r>
            <a:endParaRPr sz="1950">
              <a:solidFill>
                <a:schemeClr val="dk1"/>
              </a:solidFill>
            </a:endParaRPr>
          </a:p>
          <a:p>
            <a:pPr indent="0" lvl="0" marL="0" rtl="0" algn="l">
              <a:lnSpc>
                <a:spcPct val="115000"/>
              </a:lnSpc>
              <a:spcBef>
                <a:spcPts val="0"/>
              </a:spcBef>
              <a:spcAft>
                <a:spcPts val="0"/>
              </a:spcAft>
              <a:buNone/>
            </a:pPr>
            <a:r>
              <a:rPr lang="fr" sz="1950">
                <a:solidFill>
                  <a:schemeClr val="dk1"/>
                </a:solidFill>
              </a:rPr>
              <a:t>Il varie autour de 3 seuils : 60% de la demande / 80% de la demande / 100% de la demande.</a:t>
            </a:r>
            <a:endParaRPr sz="1950">
              <a:solidFill>
                <a:schemeClr val="dk1"/>
              </a:solidFill>
            </a:endParaRPr>
          </a:p>
          <a:p>
            <a:pPr indent="0" lvl="0" marL="0" rtl="0" algn="l">
              <a:lnSpc>
                <a:spcPct val="115000"/>
              </a:lnSpc>
              <a:spcBef>
                <a:spcPts val="0"/>
              </a:spcBef>
              <a:spcAft>
                <a:spcPts val="0"/>
              </a:spcAft>
              <a:buNone/>
            </a:pPr>
            <a:r>
              <a:rPr lang="fr" sz="1950">
                <a:solidFill>
                  <a:schemeClr val="dk1"/>
                </a:solidFill>
              </a:rPr>
              <a:t>La bourse attribuée est en outre subordonnée au respect du règlement européen sur les aides de minimis : une même entreprise ne peut recevoir que 200 000 € d'aides dites de minimis sur une période de 3 exercices fiscaux.</a:t>
            </a:r>
            <a:endParaRPr sz="1950">
              <a:solidFill>
                <a:schemeClr val="dk1"/>
              </a:solidFill>
            </a:endParaRPr>
          </a:p>
          <a:p>
            <a:pPr indent="0" lvl="0" marL="0" rtl="0" algn="l">
              <a:lnSpc>
                <a:spcPct val="115000"/>
              </a:lnSpc>
              <a:spcBef>
                <a:spcPts val="0"/>
              </a:spcBef>
              <a:spcAft>
                <a:spcPts val="0"/>
              </a:spcAft>
              <a:buNone/>
            </a:pPr>
            <a:r>
              <a:rPr lang="fr" sz="1950">
                <a:solidFill>
                  <a:schemeClr val="dk1"/>
                </a:solidFill>
              </a:rPr>
              <a:t>Dossiers examinés par le club des innovateurs au fil de l’eau.</a:t>
            </a:r>
            <a:endParaRPr sz="1950">
              <a:solidFill>
                <a:schemeClr val="dk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2" name="Shape 142"/>
        <p:cNvGrpSpPr/>
        <p:nvPr/>
      </p:nvGrpSpPr>
      <p:grpSpPr>
        <a:xfrm>
          <a:off x="0" y="0"/>
          <a:ext cx="0" cy="0"/>
          <a:chOff x="0" y="0"/>
          <a:chExt cx="0" cy="0"/>
        </a:xfrm>
      </p:grpSpPr>
      <p:sp>
        <p:nvSpPr>
          <p:cNvPr id="143" name="Google Shape;143;p31"/>
          <p:cNvSpPr txBox="1"/>
          <p:nvPr/>
        </p:nvSpPr>
        <p:spPr>
          <a:xfrm>
            <a:off x="0" y="0"/>
            <a:ext cx="9144000" cy="4972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Points essentiels :</a:t>
            </a:r>
            <a:br>
              <a:rPr b="1" lang="fr" sz="3900">
                <a:solidFill>
                  <a:schemeClr val="dk1"/>
                </a:solidFill>
              </a:rPr>
            </a:br>
            <a:r>
              <a:rPr b="1" lang="fr" sz="1950">
                <a:solidFill>
                  <a:schemeClr val="dk1"/>
                </a:solidFill>
              </a:rPr>
              <a:t>Qui lit le dossier ? </a:t>
            </a:r>
            <a:r>
              <a:rPr lang="fr" sz="1950">
                <a:solidFill>
                  <a:schemeClr val="dk1"/>
                </a:solidFill>
              </a:rPr>
              <a:t>Double expertise administration (complétude) et experts (modèles éco) + les membres de la commission paritaire</a:t>
            </a:r>
            <a:br>
              <a:rPr lang="fr" sz="1950">
                <a:solidFill>
                  <a:schemeClr val="dk1"/>
                </a:solidFill>
              </a:rPr>
            </a:br>
            <a:endParaRPr sz="1950">
              <a:solidFill>
                <a:schemeClr val="dk1"/>
              </a:solidFill>
            </a:endParaRPr>
          </a:p>
          <a:p>
            <a:pPr indent="0" lvl="0" marL="0" rtl="0" algn="l">
              <a:lnSpc>
                <a:spcPct val="115000"/>
              </a:lnSpc>
              <a:spcBef>
                <a:spcPts val="0"/>
              </a:spcBef>
              <a:spcAft>
                <a:spcPts val="0"/>
              </a:spcAft>
              <a:buNone/>
            </a:pPr>
            <a:r>
              <a:rPr b="1" lang="fr" sz="1950">
                <a:solidFill>
                  <a:schemeClr val="dk1"/>
                </a:solidFill>
              </a:rPr>
              <a:t>Quels sont les points d’attentions ? </a:t>
            </a:r>
            <a:r>
              <a:rPr lang="fr" sz="1950">
                <a:solidFill>
                  <a:schemeClr val="dk1"/>
                </a:solidFill>
              </a:rPr>
              <a:t>Pluralité des profils de l’équipe projet, utilisation de la bourse,fonds propres, capacité à substituer la bourse par des fonds propres, bonne connaissance de son marché et de l'environnement concurrentiel, stratégie et capacité à démontrer la viabilité économique du média, capacité à démontrer la qualité éditoriale du projet.</a:t>
            </a:r>
            <a:br>
              <a:rPr lang="fr" sz="1950">
                <a:solidFill>
                  <a:schemeClr val="dk1"/>
                </a:solidFill>
              </a:rPr>
            </a:br>
            <a:endParaRPr sz="1950">
              <a:solidFill>
                <a:schemeClr val="dk1"/>
              </a:solidFill>
            </a:endParaRPr>
          </a:p>
          <a:p>
            <a:pPr indent="0" lvl="0" marL="0" rtl="0" algn="l">
              <a:lnSpc>
                <a:spcPct val="115000"/>
              </a:lnSpc>
              <a:spcBef>
                <a:spcPts val="0"/>
              </a:spcBef>
              <a:spcAft>
                <a:spcPts val="0"/>
              </a:spcAft>
              <a:buNone/>
            </a:pPr>
            <a:r>
              <a:rPr b="1" lang="fr" sz="1950">
                <a:solidFill>
                  <a:schemeClr val="dk1"/>
                </a:solidFill>
              </a:rPr>
              <a:t>Quel nombre de pages pour un “bon” dossier ? </a:t>
            </a:r>
            <a:r>
              <a:rPr lang="fr" sz="1950">
                <a:solidFill>
                  <a:schemeClr val="dk1"/>
                </a:solidFill>
              </a:rPr>
              <a:t>Max 20 pages, adopter le ton le plus objectif possible. Il ne s'agit pas d'un dossier promotionnel ou pour des investisseur</a:t>
            </a:r>
            <a:endParaRPr sz="195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57" name="Shape 57"/>
        <p:cNvGrpSpPr/>
        <p:nvPr/>
      </p:nvGrpSpPr>
      <p:grpSpPr>
        <a:xfrm>
          <a:off x="0" y="0"/>
          <a:ext cx="0" cy="0"/>
          <a:chOff x="0" y="0"/>
          <a:chExt cx="0" cy="0"/>
        </a:xfrm>
      </p:grpSpPr>
      <p:sp>
        <p:nvSpPr>
          <p:cNvPr id="58" name="Google Shape;58;p14"/>
          <p:cNvSpPr txBox="1"/>
          <p:nvPr/>
        </p:nvSpPr>
        <p:spPr>
          <a:xfrm>
            <a:off x="1252050" y="632250"/>
            <a:ext cx="6639900" cy="38790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4800">
                <a:solidFill>
                  <a:srgbClr val="D1DAFF"/>
                </a:solidFill>
                <a:latin typeface="Poppins"/>
                <a:ea typeface="Poppins"/>
                <a:cs typeface="Poppins"/>
                <a:sym typeface="Poppins"/>
              </a:rPr>
              <a:t>Masterclass </a:t>
            </a:r>
            <a:endParaRPr b="1" sz="4800">
              <a:solidFill>
                <a:srgbClr val="D1DAFF"/>
              </a:solidFill>
              <a:latin typeface="Poppins"/>
              <a:ea typeface="Poppins"/>
              <a:cs typeface="Poppins"/>
              <a:sym typeface="Poppins"/>
            </a:endParaRPr>
          </a:p>
          <a:p>
            <a:pPr indent="0" lvl="0" marL="0" rtl="0" algn="ctr">
              <a:spcBef>
                <a:spcPts val="0"/>
              </a:spcBef>
              <a:spcAft>
                <a:spcPts val="0"/>
              </a:spcAft>
              <a:buNone/>
            </a:pPr>
            <a:r>
              <a:rPr b="1" lang="fr" sz="4800">
                <a:solidFill>
                  <a:srgbClr val="D1DAFF"/>
                </a:solidFill>
                <a:latin typeface="Poppins"/>
                <a:ea typeface="Poppins"/>
                <a:cs typeface="Poppins"/>
                <a:sym typeface="Poppins"/>
              </a:rPr>
              <a:t>Mardi 27 mai 2025</a:t>
            </a:r>
            <a:endParaRPr b="1" sz="4800">
              <a:solidFill>
                <a:srgbClr val="D1DAFF"/>
              </a:solidFill>
              <a:latin typeface="Poppins"/>
              <a:ea typeface="Poppins"/>
              <a:cs typeface="Poppins"/>
              <a:sym typeface="Poppins"/>
            </a:endParaRPr>
          </a:p>
          <a:p>
            <a:pPr indent="0" lvl="0" marL="0" rtl="0" algn="ctr">
              <a:spcBef>
                <a:spcPts val="0"/>
              </a:spcBef>
              <a:spcAft>
                <a:spcPts val="0"/>
              </a:spcAft>
              <a:buNone/>
            </a:pPr>
            <a:r>
              <a:rPr b="1" lang="fr" sz="4800">
                <a:solidFill>
                  <a:srgbClr val="D1DAFF"/>
                </a:solidFill>
                <a:latin typeface="Poppins"/>
                <a:ea typeface="Poppins"/>
                <a:cs typeface="Poppins"/>
                <a:sym typeface="Poppins"/>
              </a:rPr>
              <a:t>Aides à la presse </a:t>
            </a:r>
            <a:r>
              <a:rPr b="1" lang="fr" sz="4800">
                <a:solidFill>
                  <a:srgbClr val="D1DAFF"/>
                </a:solidFill>
                <a:latin typeface="Poppins"/>
                <a:ea typeface="Poppins"/>
                <a:cs typeface="Poppins"/>
                <a:sym typeface="Poppins"/>
              </a:rPr>
              <a:t>: connaitre ses avantages </a:t>
            </a:r>
            <a:endParaRPr b="1" sz="4800">
              <a:solidFill>
                <a:srgbClr val="D1DAFF"/>
              </a:solidFill>
              <a:latin typeface="Poppins"/>
              <a:ea typeface="Poppins"/>
              <a:cs typeface="Poppins"/>
              <a:sym typeface="Poppins"/>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7" name="Shape 147"/>
        <p:cNvGrpSpPr/>
        <p:nvPr/>
      </p:nvGrpSpPr>
      <p:grpSpPr>
        <a:xfrm>
          <a:off x="0" y="0"/>
          <a:ext cx="0" cy="0"/>
          <a:chOff x="0" y="0"/>
          <a:chExt cx="0" cy="0"/>
        </a:xfrm>
      </p:grpSpPr>
      <p:sp>
        <p:nvSpPr>
          <p:cNvPr id="148" name="Google Shape;148;p32"/>
          <p:cNvSpPr txBox="1"/>
          <p:nvPr/>
        </p:nvSpPr>
        <p:spPr>
          <a:xfrm>
            <a:off x="0" y="0"/>
            <a:ext cx="9144000" cy="4626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Précisions supplémentaires :</a:t>
            </a:r>
            <a:br>
              <a:rPr b="1" lang="fr" sz="3900">
                <a:solidFill>
                  <a:schemeClr val="dk1"/>
                </a:solidFill>
              </a:rPr>
            </a:br>
            <a:r>
              <a:rPr b="1" lang="fr" sz="1950">
                <a:solidFill>
                  <a:schemeClr val="dk1"/>
                </a:solidFill>
              </a:rPr>
              <a:t>Le business plan ?</a:t>
            </a:r>
            <a:r>
              <a:rPr lang="fr" sz="1950">
                <a:solidFill>
                  <a:schemeClr val="dk1"/>
                </a:solidFill>
              </a:rPr>
              <a:t> Projection à 3 ans, montrer que l’on prend la pleine mesure des charges de fonctionnement d’une entreprise et qu’on investit dans les bonnes fonctions, éviter le “tout journaliste” Attention une bonne idée édito ne fait pas une bonne réussite économique ! Expliquer la stratégie d’acquisition d’audience puis sa monétisation (outils, postes, canaux, etc.).</a:t>
            </a:r>
            <a:endParaRPr sz="1950">
              <a:solidFill>
                <a:schemeClr val="dk1"/>
              </a:solidFill>
            </a:endParaRPr>
          </a:p>
          <a:p>
            <a:pPr indent="0" lvl="0" marL="0" rtl="0" algn="l">
              <a:lnSpc>
                <a:spcPct val="115000"/>
              </a:lnSpc>
              <a:spcBef>
                <a:spcPts val="0"/>
              </a:spcBef>
              <a:spcAft>
                <a:spcPts val="0"/>
              </a:spcAft>
              <a:buNone/>
            </a:pPr>
            <a:r>
              <a:rPr lang="fr" sz="1950">
                <a:solidFill>
                  <a:schemeClr val="dk1"/>
                </a:solidFill>
              </a:rPr>
              <a:t>N'hésitez pas à vous entourer d'experts (incubateurs, cabinets spécialisés, comptable...) pour cette partie.</a:t>
            </a:r>
            <a:br>
              <a:rPr lang="fr" sz="1950">
                <a:solidFill>
                  <a:schemeClr val="dk1"/>
                </a:solidFill>
              </a:rPr>
            </a:br>
            <a:endParaRPr sz="1950">
              <a:solidFill>
                <a:schemeClr val="dk1"/>
              </a:solidFill>
            </a:endParaRPr>
          </a:p>
          <a:p>
            <a:pPr indent="0" lvl="0" marL="0" rtl="0" algn="l">
              <a:lnSpc>
                <a:spcPct val="115000"/>
              </a:lnSpc>
              <a:spcBef>
                <a:spcPts val="0"/>
              </a:spcBef>
              <a:spcAft>
                <a:spcPts val="0"/>
              </a:spcAft>
              <a:buNone/>
            </a:pPr>
            <a:r>
              <a:rPr b="1" lang="fr" sz="1950">
                <a:solidFill>
                  <a:schemeClr val="dk1"/>
                </a:solidFill>
              </a:rPr>
              <a:t>Faut-il prouver qu'on est innovant ?</a:t>
            </a:r>
            <a:r>
              <a:rPr lang="fr" sz="1950">
                <a:solidFill>
                  <a:schemeClr val="dk1"/>
                </a:solidFill>
              </a:rPr>
              <a:t> (éditorialement ou économiquement) : non, pas essentiel, il faut montrer que l’on croit à son modèle et qu’il est en phase avec son marché.</a:t>
            </a:r>
            <a:endParaRPr sz="1950">
              <a:solidFill>
                <a:schemeClr val="dk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2" name="Shape 152"/>
        <p:cNvGrpSpPr/>
        <p:nvPr/>
      </p:nvGrpSpPr>
      <p:grpSpPr>
        <a:xfrm>
          <a:off x="0" y="0"/>
          <a:ext cx="0" cy="0"/>
          <a:chOff x="0" y="0"/>
          <a:chExt cx="0" cy="0"/>
        </a:xfrm>
      </p:grpSpPr>
      <p:sp>
        <p:nvSpPr>
          <p:cNvPr id="153" name="Google Shape;153;p33"/>
          <p:cNvSpPr txBox="1"/>
          <p:nvPr/>
        </p:nvSpPr>
        <p:spPr>
          <a:xfrm>
            <a:off x="1450800" y="1001700"/>
            <a:ext cx="6242400" cy="3140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4800">
                <a:solidFill>
                  <a:schemeClr val="lt1"/>
                </a:solidFill>
                <a:latin typeface="Poppins"/>
                <a:ea typeface="Poppins"/>
                <a:cs typeface="Poppins"/>
                <a:sym typeface="Poppins"/>
              </a:rPr>
              <a:t>Le Fonds stratégique pour le développement de la Presse  </a:t>
            </a:r>
            <a:endParaRPr b="1" sz="4800">
              <a:solidFill>
                <a:schemeClr val="lt1"/>
              </a:solidFill>
              <a:latin typeface="Poppins"/>
              <a:ea typeface="Poppins"/>
              <a:cs typeface="Poppins"/>
              <a:sym typeface="Poppin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7" name="Shape 157"/>
        <p:cNvGrpSpPr/>
        <p:nvPr/>
      </p:nvGrpSpPr>
      <p:grpSpPr>
        <a:xfrm>
          <a:off x="0" y="0"/>
          <a:ext cx="0" cy="0"/>
          <a:chOff x="0" y="0"/>
          <a:chExt cx="0" cy="0"/>
        </a:xfrm>
      </p:grpSpPr>
      <p:sp>
        <p:nvSpPr>
          <p:cNvPr id="158" name="Google Shape;158;p34"/>
          <p:cNvSpPr txBox="1"/>
          <p:nvPr/>
        </p:nvSpPr>
        <p:spPr>
          <a:xfrm>
            <a:off x="0" y="0"/>
            <a:ext cx="9144000" cy="5049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 Él</a:t>
            </a:r>
            <a:r>
              <a:rPr b="1" lang="fr" sz="3900">
                <a:solidFill>
                  <a:schemeClr val="dk1"/>
                </a:solidFill>
              </a:rPr>
              <a:t>éments de compréhension </a:t>
            </a:r>
            <a:r>
              <a:rPr b="1" lang="fr" sz="3900">
                <a:solidFill>
                  <a:schemeClr val="dk1"/>
                </a:solidFill>
              </a:rPr>
              <a:t>:</a:t>
            </a:r>
            <a:endParaRPr sz="20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Dispositif qui a pour but de soutenir des</a:t>
            </a:r>
            <a:r>
              <a:rPr b="1" lang="fr" sz="1950">
                <a:solidFill>
                  <a:schemeClr val="dk1"/>
                </a:solidFill>
              </a:rPr>
              <a:t> p</a:t>
            </a:r>
            <a:r>
              <a:rPr b="1" lang="fr" sz="1950">
                <a:solidFill>
                  <a:schemeClr val="dk1"/>
                </a:solidFill>
              </a:rPr>
              <a:t>rojets d'investissement et de modernisation des entreprises de presse </a:t>
            </a:r>
            <a:r>
              <a:rPr lang="fr" sz="1950">
                <a:solidFill>
                  <a:schemeClr val="dk1"/>
                </a:solidFill>
              </a:rPr>
              <a:t>et qui représentent une </a:t>
            </a:r>
            <a:r>
              <a:rPr b="1" lang="fr" sz="1950">
                <a:solidFill>
                  <a:schemeClr val="dk1"/>
                </a:solidFill>
              </a:rPr>
              <a:t>Innovation pour l'activité des entreprises,</a:t>
            </a:r>
            <a:r>
              <a:rPr lang="fr" sz="1950">
                <a:solidFill>
                  <a:schemeClr val="dk1"/>
                </a:solidFill>
              </a:rPr>
              <a:t> notamment technologique, de contenu, de procédé, d'organisation ou d'usage.</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Il s'agit d'une </a:t>
            </a:r>
            <a:r>
              <a:rPr b="1" lang="fr" sz="1950">
                <a:solidFill>
                  <a:schemeClr val="dk1"/>
                </a:solidFill>
              </a:rPr>
              <a:t>subvention d'investissement portant sur un projet et des dépenses spécifiques</a:t>
            </a:r>
            <a:r>
              <a:rPr lang="fr" sz="1950">
                <a:solidFill>
                  <a:schemeClr val="dk1"/>
                </a:solidFill>
              </a:rPr>
              <a:t> (≠ Subvention d'exploitation comme Émergence).</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L'aide accordée n'a </a:t>
            </a:r>
            <a:r>
              <a:rPr b="1" lang="fr" sz="1950">
                <a:solidFill>
                  <a:schemeClr val="dk1"/>
                </a:solidFill>
              </a:rPr>
              <a:t>pas vocation à financer l'intégralité du projet</a:t>
            </a:r>
            <a:r>
              <a:rPr lang="fr" sz="1950">
                <a:solidFill>
                  <a:schemeClr val="dk1"/>
                </a:solidFill>
              </a:rPr>
              <a:t> </a:t>
            </a:r>
            <a:r>
              <a:rPr lang="fr" sz="1950">
                <a:solidFill>
                  <a:schemeClr val="dk1"/>
                </a:solidFill>
              </a:rPr>
              <a:t>dans le meilleur des cas 70% du total des dépenses, le reste est à la charge de l'éditeur.</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l'aide s'adresse uniquement à des médias déjà reconnus par la commission paritaire.</a:t>
            </a:r>
            <a:endParaRPr sz="19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162" name="Shape 162"/>
        <p:cNvGrpSpPr/>
        <p:nvPr/>
      </p:nvGrpSpPr>
      <p:grpSpPr>
        <a:xfrm>
          <a:off x="0" y="0"/>
          <a:ext cx="0" cy="0"/>
          <a:chOff x="0" y="0"/>
          <a:chExt cx="0" cy="0"/>
        </a:xfrm>
      </p:grpSpPr>
      <p:sp>
        <p:nvSpPr>
          <p:cNvPr id="163" name="Google Shape;163;p35"/>
          <p:cNvSpPr txBox="1"/>
          <p:nvPr/>
        </p:nvSpPr>
        <p:spPr>
          <a:xfrm>
            <a:off x="0" y="0"/>
            <a:ext cx="9144000" cy="4704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 </a:t>
            </a:r>
            <a:r>
              <a:rPr b="1" lang="fr" sz="3900">
                <a:solidFill>
                  <a:schemeClr val="dk1"/>
                </a:solidFill>
              </a:rPr>
              <a:t> Éligibilité Presse imprimée</a:t>
            </a:r>
            <a:r>
              <a:rPr b="1" lang="fr" sz="3900">
                <a:solidFill>
                  <a:schemeClr val="dk1"/>
                </a:solidFill>
              </a:rPr>
              <a:t> :</a:t>
            </a:r>
            <a:endParaRPr sz="2050">
              <a:solidFill>
                <a:schemeClr val="dk1"/>
              </a:solidFill>
            </a:endParaRPr>
          </a:p>
          <a:p>
            <a:pPr indent="0" lvl="0" marL="0" rtl="0" algn="l">
              <a:lnSpc>
                <a:spcPct val="115000"/>
              </a:lnSpc>
              <a:spcBef>
                <a:spcPts val="0"/>
              </a:spcBef>
              <a:spcAft>
                <a:spcPts val="0"/>
              </a:spcAft>
              <a:buNone/>
            </a:pPr>
            <a:r>
              <a:rPr lang="fr" sz="1950">
                <a:solidFill>
                  <a:schemeClr val="dk1"/>
                </a:solidFill>
              </a:rPr>
              <a:t>Sont éligibles les supports de presse imprimée répondant à l’un des critères suivants :</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Être reconnu d’information politique et générale (IPG) par la Commission paritaire  des publications et des agences de presse (CPPAP)</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Être une publication quotidienne reconnue par la CPPAP qui apporte régulièrement des informations et des commentaires sur l’actualité nationale et internationale de l’ensemble des disciplines sportives [art 9] ; Ne sont donc pas éligibles les titres consacrés à un sport ou un groupe de sports en particulier (ex. les sports nautiques ; les sports collectifs ; les sports « extrêmes », </a:t>
            </a:r>
            <a:r>
              <a:rPr lang="fr" sz="1950">
                <a:solidFill>
                  <a:schemeClr val="dk1"/>
                </a:solidFill>
              </a:rPr>
              <a:t>etc</a:t>
            </a:r>
            <a:r>
              <a:rPr lang="fr" sz="1950">
                <a:solidFill>
                  <a:schemeClr val="dk1"/>
                </a:solidFill>
              </a:rPr>
              <a:t>.</a:t>
            </a:r>
            <a:endParaRPr sz="19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7" name="Shape 167"/>
        <p:cNvGrpSpPr/>
        <p:nvPr/>
      </p:nvGrpSpPr>
      <p:grpSpPr>
        <a:xfrm>
          <a:off x="0" y="0"/>
          <a:ext cx="0" cy="0"/>
          <a:chOff x="0" y="0"/>
          <a:chExt cx="0" cy="0"/>
        </a:xfrm>
      </p:grpSpPr>
      <p:sp>
        <p:nvSpPr>
          <p:cNvPr id="168" name="Google Shape;168;p36"/>
          <p:cNvSpPr txBox="1"/>
          <p:nvPr/>
        </p:nvSpPr>
        <p:spPr>
          <a:xfrm>
            <a:off x="0" y="0"/>
            <a:ext cx="9144000" cy="5049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  Éligibilité Presse en ligne :</a:t>
            </a:r>
            <a:endParaRPr sz="2050">
              <a:solidFill>
                <a:schemeClr val="dk1"/>
              </a:solidFill>
            </a:endParaRPr>
          </a:p>
          <a:p>
            <a:pPr indent="0" lvl="0" marL="0" rtl="0" algn="l">
              <a:lnSpc>
                <a:spcPct val="115000"/>
              </a:lnSpc>
              <a:spcBef>
                <a:spcPts val="0"/>
              </a:spcBef>
              <a:spcAft>
                <a:spcPts val="0"/>
              </a:spcAft>
              <a:buNone/>
            </a:pPr>
            <a:r>
              <a:rPr lang="fr" sz="1950">
                <a:solidFill>
                  <a:schemeClr val="dk1"/>
                </a:solidFill>
              </a:rPr>
              <a:t>Sont éligibles les spel répondant à l’un des critères suivants :</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ont le statut </a:t>
            </a:r>
            <a:r>
              <a:rPr b="1" lang="fr" sz="1950">
                <a:solidFill>
                  <a:schemeClr val="dk1"/>
                </a:solidFill>
              </a:rPr>
              <a:t>“information politique et générale” (IPG) ou 39bisA </a:t>
            </a:r>
            <a:endParaRPr b="1"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ou développent l’information professionnelle ou favorisent l’accès au savoir et à la formation, la diffusion de la pensée, du débat d’idées, de la culture générale et de la recherche scientifique </a:t>
            </a:r>
            <a:r>
              <a:rPr b="1" lang="fr" sz="1950">
                <a:solidFill>
                  <a:schemeClr val="dk1"/>
                </a:solidFill>
              </a:rPr>
              <a:t>(champ du 39bisB)</a:t>
            </a:r>
            <a:r>
              <a:rPr lang="fr" sz="1950">
                <a:solidFill>
                  <a:schemeClr val="dk1"/>
                </a:solidFill>
              </a:rPr>
              <a:t>. La reconnaissance Spel par la CPPAP est suffisante en soi mais le 39bisB garantit l’éligibilité du titre, alors qu’en son absence l'éligibilité est prononcée au regard de la ligne éditoriale développée par le Spel lors de l'examen du</a:t>
            </a:r>
            <a:endParaRPr sz="1950">
              <a:solidFill>
                <a:schemeClr val="dk1"/>
              </a:solidFill>
            </a:endParaRPr>
          </a:p>
          <a:p>
            <a:pPr indent="0" lvl="0" marL="457200" rtl="0" algn="l">
              <a:lnSpc>
                <a:spcPct val="115000"/>
              </a:lnSpc>
              <a:spcBef>
                <a:spcPts val="0"/>
              </a:spcBef>
              <a:spcAft>
                <a:spcPts val="0"/>
              </a:spcAft>
              <a:buNone/>
            </a:pPr>
            <a:r>
              <a:rPr lang="fr" sz="1950">
                <a:solidFill>
                  <a:schemeClr val="dk1"/>
                </a:solidFill>
              </a:rPr>
              <a:t>dossier.</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Les sites de presse ayant essentiellement un contenu de divertissement ou de consommation sont ainsi exclus</a:t>
            </a:r>
            <a:endParaRPr sz="19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72" name="Shape 172"/>
        <p:cNvGrpSpPr/>
        <p:nvPr/>
      </p:nvGrpSpPr>
      <p:grpSpPr>
        <a:xfrm>
          <a:off x="0" y="0"/>
          <a:ext cx="0" cy="0"/>
          <a:chOff x="0" y="0"/>
          <a:chExt cx="0" cy="0"/>
        </a:xfrm>
      </p:grpSpPr>
      <p:sp>
        <p:nvSpPr>
          <p:cNvPr id="173" name="Google Shape;173;p37"/>
          <p:cNvSpPr txBox="1"/>
          <p:nvPr/>
        </p:nvSpPr>
        <p:spPr>
          <a:xfrm>
            <a:off x="0" y="0"/>
            <a:ext cx="9144000" cy="5049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  Projet Éligibles 1/2 :</a:t>
            </a:r>
            <a:endParaRPr sz="2050">
              <a:solidFill>
                <a:schemeClr val="dk1"/>
              </a:solidFill>
            </a:endParaRPr>
          </a:p>
          <a:p>
            <a:pPr indent="0" lvl="0" marL="0" rtl="0" algn="l">
              <a:lnSpc>
                <a:spcPct val="115000"/>
              </a:lnSpc>
              <a:spcBef>
                <a:spcPts val="0"/>
              </a:spcBef>
              <a:spcAft>
                <a:spcPts val="0"/>
              </a:spcAft>
              <a:buNone/>
            </a:pPr>
            <a:r>
              <a:rPr lang="fr" sz="1950">
                <a:solidFill>
                  <a:schemeClr val="dk1"/>
                </a:solidFill>
              </a:rPr>
              <a:t>Aucune dépense d’exploitation ne peut être prise en compte. Les projets doivent être directement liés :</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soit à la mise à disposition du public d'un contenu rédactionnel en lien avec l’actualité.</a:t>
            </a:r>
            <a:endParaRPr sz="1950">
              <a:solidFill>
                <a:schemeClr val="dk1"/>
              </a:solidFill>
            </a:endParaRPr>
          </a:p>
          <a:p>
            <a:pPr indent="-352425" lvl="0" marL="457200" rtl="0" algn="l">
              <a:lnSpc>
                <a:spcPct val="115000"/>
              </a:lnSpc>
              <a:spcBef>
                <a:spcPts val="0"/>
              </a:spcBef>
              <a:spcAft>
                <a:spcPts val="0"/>
              </a:spcAft>
              <a:buClr>
                <a:schemeClr val="dk1"/>
              </a:buClr>
              <a:buSzPts val="1950"/>
              <a:buChar char="●"/>
            </a:pPr>
            <a:r>
              <a:rPr lang="fr" sz="1950">
                <a:solidFill>
                  <a:schemeClr val="dk1"/>
                </a:solidFill>
              </a:rPr>
              <a:t>soit à des innovations de commercialisation ayant pour objectif l'augmentation des recettes publicitaires ou d'abonnement indispensables à l'équilibre économique du Spel.</a:t>
            </a:r>
            <a:endParaRPr sz="1950">
              <a:solidFill>
                <a:schemeClr val="dk1"/>
              </a:solidFill>
            </a:endParaRPr>
          </a:p>
          <a:p>
            <a:pPr indent="0" lvl="0" marL="0" rtl="0" algn="l">
              <a:lnSpc>
                <a:spcPct val="115000"/>
              </a:lnSpc>
              <a:spcBef>
                <a:spcPts val="0"/>
              </a:spcBef>
              <a:spcAft>
                <a:spcPts val="0"/>
              </a:spcAft>
              <a:buNone/>
            </a:pPr>
            <a:r>
              <a:rPr lang="fr" sz="1950">
                <a:solidFill>
                  <a:schemeClr val="dk1"/>
                </a:solidFill>
              </a:rPr>
              <a:t>Les dépenses ou les projets liés à des contenus significativement de nature « servicielle » sont écartés. Ex : grilles TV, bases de données, palmarès (écoles, hôpitaux), guides, annuaires,agendas, etc.</a:t>
            </a:r>
            <a:endParaRPr sz="1950">
              <a:solidFill>
                <a:schemeClr val="dk1"/>
              </a:solidFill>
            </a:endParaRPr>
          </a:p>
          <a:p>
            <a:pPr indent="0" lvl="0" marL="0" rtl="0" algn="l">
              <a:lnSpc>
                <a:spcPct val="115000"/>
              </a:lnSpc>
              <a:spcBef>
                <a:spcPts val="0"/>
              </a:spcBef>
              <a:spcAft>
                <a:spcPts val="0"/>
              </a:spcAft>
              <a:buNone/>
            </a:pPr>
            <a:r>
              <a:rPr b="1" lang="fr" sz="1950">
                <a:solidFill>
                  <a:schemeClr val="dk1"/>
                </a:solidFill>
              </a:rPr>
              <a:t>Le fait que votre site soit éligible ne garantit pas l’éligibilité de votre projet.</a:t>
            </a:r>
            <a:endParaRPr b="1" sz="19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77" name="Shape 177"/>
        <p:cNvGrpSpPr/>
        <p:nvPr/>
      </p:nvGrpSpPr>
      <p:grpSpPr>
        <a:xfrm>
          <a:off x="0" y="0"/>
          <a:ext cx="0" cy="0"/>
          <a:chOff x="0" y="0"/>
          <a:chExt cx="0" cy="0"/>
        </a:xfrm>
      </p:grpSpPr>
      <p:sp>
        <p:nvSpPr>
          <p:cNvPr id="178" name="Google Shape;178;p38"/>
          <p:cNvSpPr txBox="1"/>
          <p:nvPr/>
        </p:nvSpPr>
        <p:spPr>
          <a:xfrm>
            <a:off x="0" y="0"/>
            <a:ext cx="9144000" cy="5181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  Projet Éligibles 2/2 :</a:t>
            </a:r>
            <a:endParaRPr sz="2050">
              <a:solidFill>
                <a:schemeClr val="dk1"/>
              </a:solidFill>
            </a:endParaRPr>
          </a:p>
          <a:p>
            <a:pPr indent="-346075" lvl="0" marL="457200" rtl="0" algn="l">
              <a:lnSpc>
                <a:spcPct val="115000"/>
              </a:lnSpc>
              <a:spcBef>
                <a:spcPts val="0"/>
              </a:spcBef>
              <a:spcAft>
                <a:spcPts val="0"/>
              </a:spcAft>
              <a:buClr>
                <a:schemeClr val="dk1"/>
              </a:buClr>
              <a:buSzPts val="1850"/>
              <a:buChar char="●"/>
            </a:pPr>
            <a:r>
              <a:rPr lang="fr" sz="1850">
                <a:solidFill>
                  <a:schemeClr val="dk1"/>
                </a:solidFill>
              </a:rPr>
              <a:t>Les projets doivent représenter une innovation pour l'activité des entreprises concernées (technologique, de contenu, de procédé, d'organisation ou d'usage.)</a:t>
            </a:r>
            <a:endParaRPr sz="1850">
              <a:solidFill>
                <a:schemeClr val="dk1"/>
              </a:solidFill>
            </a:endParaRPr>
          </a:p>
          <a:p>
            <a:pPr indent="-346075" lvl="0" marL="457200" rtl="0" algn="l">
              <a:lnSpc>
                <a:spcPct val="115000"/>
              </a:lnSpc>
              <a:spcBef>
                <a:spcPts val="0"/>
              </a:spcBef>
              <a:spcAft>
                <a:spcPts val="0"/>
              </a:spcAft>
              <a:buClr>
                <a:schemeClr val="dk1"/>
              </a:buClr>
              <a:buSzPts val="1850"/>
              <a:buChar char="●"/>
            </a:pPr>
            <a:r>
              <a:rPr lang="fr" sz="1850">
                <a:solidFill>
                  <a:schemeClr val="dk1"/>
                </a:solidFill>
              </a:rPr>
              <a:t>L'innovation s'entend de façon large : il s'agit de montrer que l'entreprise fera avec ce projet quelque chose qu'elle ne faisait pas avant, que le projet constitue une « amélioration significative » de son activité.</a:t>
            </a:r>
            <a:endParaRPr sz="1850">
              <a:solidFill>
                <a:schemeClr val="dk1"/>
              </a:solidFill>
            </a:endParaRPr>
          </a:p>
          <a:p>
            <a:pPr indent="-346075" lvl="0" marL="457200" rtl="0" algn="l">
              <a:lnSpc>
                <a:spcPct val="115000"/>
              </a:lnSpc>
              <a:spcBef>
                <a:spcPts val="0"/>
              </a:spcBef>
              <a:spcAft>
                <a:spcPts val="0"/>
              </a:spcAft>
              <a:buClr>
                <a:schemeClr val="dk1"/>
              </a:buClr>
              <a:buSzPts val="1850"/>
              <a:buChar char="●"/>
            </a:pPr>
            <a:r>
              <a:rPr lang="fr" sz="1850">
                <a:solidFill>
                  <a:schemeClr val="dk1"/>
                </a:solidFill>
              </a:rPr>
              <a:t>Un simple renouvellement de matériel ou une révision cosmétique d'un site internet ne suffisent pas. Les projets peuvent être innovants au regard des pratiques du secteur. Ils doivent également avoir vocation à consolider le modèle économique de l’éditeur.</a:t>
            </a:r>
            <a:endParaRPr sz="1850">
              <a:solidFill>
                <a:schemeClr val="dk1"/>
              </a:solidFill>
            </a:endParaRPr>
          </a:p>
          <a:p>
            <a:pPr indent="-346075" lvl="0" marL="457200" rtl="0" algn="l">
              <a:lnSpc>
                <a:spcPct val="115000"/>
              </a:lnSpc>
              <a:spcBef>
                <a:spcPts val="0"/>
              </a:spcBef>
              <a:spcAft>
                <a:spcPts val="0"/>
              </a:spcAft>
              <a:buClr>
                <a:schemeClr val="dk1"/>
              </a:buClr>
              <a:buSzPts val="1850"/>
              <a:buChar char="●"/>
            </a:pPr>
            <a:r>
              <a:rPr lang="fr" sz="1850">
                <a:solidFill>
                  <a:schemeClr val="dk1"/>
                </a:solidFill>
              </a:rPr>
              <a:t>Les projets ne sont pas éligibles lorsque des financements publics assurent une part déterminante du financement de ces derniers, à l’exception de ceux présentés par des structures privées sans but lucratif ( association, etc…).</a:t>
            </a:r>
            <a:endParaRPr sz="18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82" name="Shape 182"/>
        <p:cNvGrpSpPr/>
        <p:nvPr/>
      </p:nvGrpSpPr>
      <p:grpSpPr>
        <a:xfrm>
          <a:off x="0" y="0"/>
          <a:ext cx="0" cy="0"/>
          <a:chOff x="0" y="0"/>
          <a:chExt cx="0" cy="0"/>
        </a:xfrm>
      </p:grpSpPr>
      <p:sp>
        <p:nvSpPr>
          <p:cNvPr id="183" name="Google Shape;183;p39"/>
          <p:cNvSpPr txBox="1"/>
          <p:nvPr/>
        </p:nvSpPr>
        <p:spPr>
          <a:xfrm>
            <a:off x="1450800" y="1740600"/>
            <a:ext cx="6242400" cy="1662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4800">
                <a:solidFill>
                  <a:srgbClr val="000052"/>
                </a:solidFill>
                <a:latin typeface="Poppins"/>
                <a:ea typeface="Poppins"/>
                <a:cs typeface="Poppins"/>
                <a:sym typeface="Poppins"/>
              </a:rPr>
              <a:t>Taux de Subvention</a:t>
            </a:r>
            <a:endParaRPr b="1" sz="4800">
              <a:solidFill>
                <a:srgbClr val="000052"/>
              </a:solidFill>
              <a:latin typeface="Poppins"/>
              <a:ea typeface="Poppins"/>
              <a:cs typeface="Poppins"/>
              <a:sym typeface="Poppins"/>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87" name="Shape 187"/>
        <p:cNvGrpSpPr/>
        <p:nvPr/>
      </p:nvGrpSpPr>
      <p:grpSpPr>
        <a:xfrm>
          <a:off x="0" y="0"/>
          <a:ext cx="0" cy="0"/>
          <a:chOff x="0" y="0"/>
          <a:chExt cx="0" cy="0"/>
        </a:xfrm>
      </p:grpSpPr>
      <p:sp>
        <p:nvSpPr>
          <p:cNvPr id="188" name="Google Shape;188;p40"/>
          <p:cNvSpPr txBox="1"/>
          <p:nvPr/>
        </p:nvSpPr>
        <p:spPr>
          <a:xfrm>
            <a:off x="1450800" y="1740600"/>
            <a:ext cx="6242400" cy="1662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4800">
                <a:solidFill>
                  <a:srgbClr val="000052"/>
                </a:solidFill>
                <a:latin typeface="Poppins"/>
                <a:ea typeface="Poppins"/>
                <a:cs typeface="Poppins"/>
                <a:sym typeface="Poppins"/>
              </a:rPr>
              <a:t>Procédures et délais</a:t>
            </a:r>
            <a:endParaRPr b="1" sz="4800">
              <a:solidFill>
                <a:srgbClr val="000052"/>
              </a:solidFill>
              <a:latin typeface="Poppins"/>
              <a:ea typeface="Poppins"/>
              <a:cs typeface="Poppins"/>
              <a:sym typeface="Poppins"/>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92" name="Shape 192"/>
        <p:cNvGrpSpPr/>
        <p:nvPr/>
      </p:nvGrpSpPr>
      <p:grpSpPr>
        <a:xfrm>
          <a:off x="0" y="0"/>
          <a:ext cx="0" cy="0"/>
          <a:chOff x="0" y="0"/>
          <a:chExt cx="0" cy="0"/>
        </a:xfrm>
      </p:grpSpPr>
      <p:sp>
        <p:nvSpPr>
          <p:cNvPr id="193" name="Google Shape;193;p41"/>
          <p:cNvSpPr txBox="1"/>
          <p:nvPr/>
        </p:nvSpPr>
        <p:spPr>
          <a:xfrm>
            <a:off x="1450800" y="1740600"/>
            <a:ext cx="6242400" cy="1662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4800">
                <a:solidFill>
                  <a:srgbClr val="000052"/>
                </a:solidFill>
                <a:latin typeface="Poppins"/>
                <a:ea typeface="Poppins"/>
                <a:cs typeface="Poppins"/>
                <a:sym typeface="Poppins"/>
              </a:rPr>
              <a:t>Critères d’évaluation</a:t>
            </a:r>
            <a:endParaRPr b="1" sz="4800">
              <a:solidFill>
                <a:srgbClr val="000052"/>
              </a:solidFill>
              <a:latin typeface="Poppins"/>
              <a:ea typeface="Poppins"/>
              <a:cs typeface="Poppins"/>
              <a:sym typeface="Poppi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2" name="Shape 62"/>
        <p:cNvGrpSpPr/>
        <p:nvPr/>
      </p:nvGrpSpPr>
      <p:grpSpPr>
        <a:xfrm>
          <a:off x="0" y="0"/>
          <a:ext cx="0" cy="0"/>
          <a:chOff x="0" y="0"/>
          <a:chExt cx="0" cy="0"/>
        </a:xfrm>
      </p:grpSpPr>
      <p:sp>
        <p:nvSpPr>
          <p:cNvPr id="63" name="Google Shape;63;p15"/>
          <p:cNvSpPr txBox="1"/>
          <p:nvPr/>
        </p:nvSpPr>
        <p:spPr>
          <a:xfrm>
            <a:off x="0" y="0"/>
            <a:ext cx="9144000" cy="4721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Qui suis-je ?</a:t>
            </a:r>
            <a:endParaRPr b="1" sz="3900">
              <a:solidFill>
                <a:schemeClr val="dk1"/>
              </a:solidFill>
            </a:endParaRPr>
          </a:p>
          <a:p>
            <a:pPr indent="0" lvl="0" marL="0" rtl="0" algn="l">
              <a:lnSpc>
                <a:spcPct val="115000"/>
              </a:lnSpc>
              <a:spcBef>
                <a:spcPts val="0"/>
              </a:spcBef>
              <a:spcAft>
                <a:spcPts val="0"/>
              </a:spcAft>
              <a:buNone/>
            </a:pPr>
            <a:r>
              <a:rPr lang="fr" sz="2450">
                <a:solidFill>
                  <a:schemeClr val="dk1"/>
                </a:solidFill>
              </a:rPr>
              <a:t>Diplômé d’un M2 en droit privé des affaires et d’un M2 en droit de la communication/droit des médias.</a:t>
            </a:r>
            <a:endParaRPr sz="2450">
              <a:solidFill>
                <a:schemeClr val="dk1"/>
              </a:solidFill>
            </a:endParaRPr>
          </a:p>
          <a:p>
            <a:pPr indent="0" lvl="0" marL="0" rtl="0" algn="l">
              <a:lnSpc>
                <a:spcPct val="115000"/>
              </a:lnSpc>
              <a:spcBef>
                <a:spcPts val="0"/>
              </a:spcBef>
              <a:spcAft>
                <a:spcPts val="0"/>
              </a:spcAft>
              <a:buNone/>
            </a:pPr>
            <a:r>
              <a:rPr lang="fr" sz="2450">
                <a:solidFill>
                  <a:schemeClr val="dk1"/>
                </a:solidFill>
              </a:rPr>
              <a:t>Ancien responsable des relations adhérents du Spiil, j’ai accompagné pendant près de 4 ans les adhérents dans la plupart de leurs démarches et questionnements, plus particulièrement la constitution de dossiers auprès de la CPPAP et des divers dispositifs d’aides à la presse.</a:t>
            </a:r>
            <a:endParaRPr sz="2450">
              <a:solidFill>
                <a:schemeClr val="dk1"/>
              </a:solidFill>
            </a:endParaRPr>
          </a:p>
          <a:p>
            <a:pPr indent="0" lvl="0" marL="0" rtl="0" algn="l">
              <a:lnSpc>
                <a:spcPct val="115000"/>
              </a:lnSpc>
              <a:spcBef>
                <a:spcPts val="0"/>
              </a:spcBef>
              <a:spcAft>
                <a:spcPts val="0"/>
              </a:spcAft>
              <a:buNone/>
            </a:pPr>
            <a:r>
              <a:rPr lang="fr" sz="2450">
                <a:solidFill>
                  <a:schemeClr val="dk1"/>
                </a:solidFill>
              </a:rPr>
              <a:t>J’ai par ailleurs siégé au sein de la CPPAP et participé aux travaux sur l’évolution de sa doctrine et de ses lignes directrices</a:t>
            </a:r>
            <a:endParaRPr sz="2450">
              <a:solidFill>
                <a:schemeClr val="dk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97" name="Shape 197"/>
        <p:cNvGrpSpPr/>
        <p:nvPr/>
      </p:nvGrpSpPr>
      <p:grpSpPr>
        <a:xfrm>
          <a:off x="0" y="0"/>
          <a:ext cx="0" cy="0"/>
          <a:chOff x="0" y="0"/>
          <a:chExt cx="0" cy="0"/>
        </a:xfrm>
      </p:grpSpPr>
      <p:sp>
        <p:nvSpPr>
          <p:cNvPr id="198" name="Google Shape;198;p42"/>
          <p:cNvSpPr txBox="1"/>
          <p:nvPr/>
        </p:nvSpPr>
        <p:spPr>
          <a:xfrm>
            <a:off x="1450800" y="2110050"/>
            <a:ext cx="6242400" cy="923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4800">
                <a:solidFill>
                  <a:schemeClr val="lt1"/>
                </a:solidFill>
                <a:latin typeface="Poppins"/>
                <a:ea typeface="Poppins"/>
                <a:cs typeface="Poppins"/>
                <a:sym typeface="Poppins"/>
              </a:rPr>
              <a:t>Autres dispositifs </a:t>
            </a:r>
            <a:r>
              <a:rPr b="1" lang="fr" sz="4800">
                <a:solidFill>
                  <a:schemeClr val="lt1"/>
                </a:solidFill>
                <a:latin typeface="Poppins"/>
                <a:ea typeface="Poppins"/>
                <a:cs typeface="Poppins"/>
                <a:sym typeface="Poppins"/>
              </a:rPr>
              <a:t>  </a:t>
            </a:r>
            <a:endParaRPr b="1" sz="4800">
              <a:solidFill>
                <a:schemeClr val="lt1"/>
              </a:solidFill>
              <a:latin typeface="Poppins"/>
              <a:ea typeface="Poppins"/>
              <a:cs typeface="Poppins"/>
              <a:sym typeface="Poppins"/>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202" name="Shape 202"/>
        <p:cNvGrpSpPr/>
        <p:nvPr/>
      </p:nvGrpSpPr>
      <p:grpSpPr>
        <a:xfrm>
          <a:off x="0" y="0"/>
          <a:ext cx="0" cy="0"/>
          <a:chOff x="0" y="0"/>
          <a:chExt cx="0" cy="0"/>
        </a:xfrm>
      </p:grpSpPr>
      <p:sp>
        <p:nvSpPr>
          <p:cNvPr id="203" name="Google Shape;203;p43"/>
          <p:cNvSpPr txBox="1"/>
          <p:nvPr/>
        </p:nvSpPr>
        <p:spPr>
          <a:xfrm>
            <a:off x="1450800" y="0"/>
            <a:ext cx="6242400" cy="1662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4800">
                <a:solidFill>
                  <a:srgbClr val="000052"/>
                </a:solidFill>
                <a:latin typeface="Poppins"/>
                <a:ea typeface="Poppins"/>
                <a:cs typeface="Poppins"/>
                <a:sym typeface="Poppins"/>
              </a:rPr>
              <a:t>Aide au pluralisme</a:t>
            </a:r>
            <a:endParaRPr b="1" sz="4800">
              <a:solidFill>
                <a:srgbClr val="000052"/>
              </a:solidFill>
              <a:latin typeface="Poppins"/>
              <a:ea typeface="Poppins"/>
              <a:cs typeface="Poppins"/>
              <a:sym typeface="Poppins"/>
            </a:endParaRPr>
          </a:p>
          <a:p>
            <a:pPr indent="0" lvl="0" marL="0" rtl="0" algn="ctr">
              <a:spcBef>
                <a:spcPts val="0"/>
              </a:spcBef>
              <a:spcAft>
                <a:spcPts val="0"/>
              </a:spcAft>
              <a:buNone/>
            </a:pPr>
            <a:r>
              <a:t/>
            </a:r>
            <a:endParaRPr b="1" sz="4800">
              <a:solidFill>
                <a:srgbClr val="000052"/>
              </a:solidFill>
              <a:latin typeface="Poppins"/>
              <a:ea typeface="Poppins"/>
              <a:cs typeface="Poppins"/>
              <a:sym typeface="Poppins"/>
            </a:endParaRPr>
          </a:p>
        </p:txBody>
      </p:sp>
      <p:sp>
        <p:nvSpPr>
          <p:cNvPr id="204" name="Google Shape;204;p43"/>
          <p:cNvSpPr txBox="1"/>
          <p:nvPr/>
        </p:nvSpPr>
        <p:spPr>
          <a:xfrm>
            <a:off x="881075" y="1023950"/>
            <a:ext cx="6812100" cy="4340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fr" sz="1800">
                <a:solidFill>
                  <a:schemeClr val="dk2"/>
                </a:solidFill>
              </a:rPr>
              <a:t>Aide accordée aux services de presse tout en ligne répondant aux conditions suivantes :</a:t>
            </a:r>
            <a:endParaRPr sz="1800">
              <a:solidFill>
                <a:schemeClr val="dk2"/>
              </a:solidFill>
            </a:endParaRPr>
          </a:p>
          <a:p>
            <a:pPr indent="-342900" lvl="0" marL="457200" rtl="0" algn="l">
              <a:spcBef>
                <a:spcPts val="0"/>
              </a:spcBef>
              <a:spcAft>
                <a:spcPts val="0"/>
              </a:spcAft>
              <a:buClr>
                <a:schemeClr val="dk2"/>
              </a:buClr>
              <a:buSzPts val="1800"/>
              <a:buChar char="●"/>
            </a:pPr>
            <a:r>
              <a:rPr lang="fr" sz="1800">
                <a:solidFill>
                  <a:schemeClr val="dk2"/>
                </a:solidFill>
              </a:rPr>
              <a:t>Être un service de presse tout en ligne reconnu d'IPG </a:t>
            </a:r>
            <a:endParaRPr sz="1800">
              <a:solidFill>
                <a:schemeClr val="dk2"/>
              </a:solidFill>
            </a:endParaRPr>
          </a:p>
          <a:p>
            <a:pPr indent="-342900" lvl="0" marL="457200" rtl="0" algn="l">
              <a:spcBef>
                <a:spcPts val="0"/>
              </a:spcBef>
              <a:spcAft>
                <a:spcPts val="0"/>
              </a:spcAft>
              <a:buClr>
                <a:schemeClr val="dk2"/>
              </a:buClr>
              <a:buSzPts val="1800"/>
              <a:buChar char="●"/>
            </a:pPr>
            <a:r>
              <a:rPr lang="fr" sz="1800">
                <a:solidFill>
                  <a:schemeClr val="dk2"/>
                </a:solidFill>
              </a:rPr>
              <a:t>Être un service de presse tout en ligne édité par une entreprise de presse pouvant justifier d'un exercice comptable clos couvrant l'année civile précédant l'année d'attribution de l'aide.</a:t>
            </a:r>
            <a:endParaRPr sz="1800">
              <a:solidFill>
                <a:schemeClr val="dk2"/>
              </a:solidFill>
            </a:endParaRPr>
          </a:p>
          <a:p>
            <a:pPr indent="0" lvl="0" marL="0" rtl="0" algn="l">
              <a:spcBef>
                <a:spcPts val="0"/>
              </a:spcBef>
              <a:spcAft>
                <a:spcPts val="0"/>
              </a:spcAft>
              <a:buNone/>
            </a:pPr>
            <a:r>
              <a:t/>
            </a:r>
            <a:endParaRPr sz="1800">
              <a:solidFill>
                <a:schemeClr val="dk2"/>
              </a:solidFill>
            </a:endParaRPr>
          </a:p>
          <a:p>
            <a:pPr indent="0" lvl="0" marL="0" rtl="0" algn="l">
              <a:spcBef>
                <a:spcPts val="0"/>
              </a:spcBef>
              <a:spcAft>
                <a:spcPts val="0"/>
              </a:spcAft>
              <a:buNone/>
            </a:pPr>
            <a:r>
              <a:rPr lang="fr" sz="1800">
                <a:solidFill>
                  <a:schemeClr val="dk2"/>
                </a:solidFill>
              </a:rPr>
              <a:t>La subvention prend la forme d'une aide au fonctionnement. Elle est attribuée annuellement à chaque structure éditrice pour le compte de son(ses) service(s) de presse tout en ligne. Elle est versée en une seule fois, elle </a:t>
            </a:r>
            <a:r>
              <a:rPr lang="fr" sz="1800">
                <a:solidFill>
                  <a:schemeClr val="dk2"/>
                </a:solidFill>
              </a:rPr>
              <a:t>est constituée d’une aide, d’une bonification et d’un complément financier. </a:t>
            </a:r>
            <a:endParaRPr sz="1800">
              <a:solidFill>
                <a:schemeClr val="dk2"/>
              </a:solidFill>
            </a:endParaRPr>
          </a:p>
          <a:p>
            <a:pPr indent="0" lvl="0" marL="0" rtl="0" algn="l">
              <a:spcBef>
                <a:spcPts val="0"/>
              </a:spcBef>
              <a:spcAft>
                <a:spcPts val="0"/>
              </a:spcAft>
              <a:buNone/>
            </a:pPr>
            <a:r>
              <a:t/>
            </a:r>
            <a:endParaRPr sz="1800">
              <a:solidFill>
                <a:schemeClr val="dk2"/>
              </a:solidFill>
            </a:endParaRPr>
          </a:p>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208" name="Shape 208"/>
        <p:cNvGrpSpPr/>
        <p:nvPr/>
      </p:nvGrpSpPr>
      <p:grpSpPr>
        <a:xfrm>
          <a:off x="0" y="0"/>
          <a:ext cx="0" cy="0"/>
          <a:chOff x="0" y="0"/>
          <a:chExt cx="0" cy="0"/>
        </a:xfrm>
      </p:grpSpPr>
      <p:sp>
        <p:nvSpPr>
          <p:cNvPr id="209" name="Google Shape;209;p44"/>
          <p:cNvSpPr txBox="1"/>
          <p:nvPr/>
        </p:nvSpPr>
        <p:spPr>
          <a:xfrm>
            <a:off x="1450800" y="1740600"/>
            <a:ext cx="6242400" cy="1662300"/>
          </a:xfrm>
          <a:prstGeom prst="rect">
            <a:avLst/>
          </a:prstGeom>
          <a:noFill/>
          <a:ln>
            <a:noFill/>
          </a:ln>
        </p:spPr>
        <p:txBody>
          <a:bodyPr anchorCtr="0" anchor="t" bIns="91425" lIns="91425" spcFirstLastPara="1" rIns="91425" wrap="square" tIns="91425">
            <a:spAutoFit/>
          </a:bodyPr>
          <a:lstStyle/>
          <a:p>
            <a:pPr indent="0" lvl="0" marL="1828800" rtl="0" algn="l">
              <a:spcBef>
                <a:spcPts val="0"/>
              </a:spcBef>
              <a:spcAft>
                <a:spcPts val="0"/>
              </a:spcAft>
              <a:buNone/>
            </a:pPr>
            <a:r>
              <a:rPr b="1" lang="fr" sz="4800">
                <a:solidFill>
                  <a:srgbClr val="000052"/>
                </a:solidFill>
                <a:latin typeface="Poppins"/>
                <a:ea typeface="Poppins"/>
                <a:cs typeface="Poppins"/>
                <a:sym typeface="Poppins"/>
              </a:rPr>
              <a:t>FSMISP</a:t>
            </a:r>
            <a:endParaRPr b="1" sz="4800">
              <a:solidFill>
                <a:srgbClr val="000052"/>
              </a:solidFill>
              <a:latin typeface="Poppins"/>
              <a:ea typeface="Poppins"/>
              <a:cs typeface="Poppins"/>
              <a:sym typeface="Poppins"/>
            </a:endParaRPr>
          </a:p>
          <a:p>
            <a:pPr indent="0" lvl="0" marL="0" rtl="0" algn="ctr">
              <a:spcBef>
                <a:spcPts val="0"/>
              </a:spcBef>
              <a:spcAft>
                <a:spcPts val="0"/>
              </a:spcAft>
              <a:buNone/>
            </a:pPr>
            <a:r>
              <a:rPr b="1" lang="fr" sz="4800">
                <a:solidFill>
                  <a:srgbClr val="000052"/>
                </a:solidFill>
                <a:latin typeface="Poppins"/>
                <a:ea typeface="Poppins"/>
                <a:cs typeface="Poppins"/>
                <a:sym typeface="Poppins"/>
              </a:rPr>
              <a:t>Dons défiscalisés</a:t>
            </a:r>
            <a:endParaRPr b="1" sz="4800">
              <a:solidFill>
                <a:srgbClr val="000052"/>
              </a:solidFill>
              <a:latin typeface="Poppins"/>
              <a:ea typeface="Poppins"/>
              <a:cs typeface="Poppins"/>
              <a:sym typeface="Poppins"/>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213" name="Shape 213"/>
        <p:cNvGrpSpPr/>
        <p:nvPr/>
      </p:nvGrpSpPr>
      <p:grpSpPr>
        <a:xfrm>
          <a:off x="0" y="0"/>
          <a:ext cx="0" cy="0"/>
          <a:chOff x="0" y="0"/>
          <a:chExt cx="0" cy="0"/>
        </a:xfrm>
      </p:grpSpPr>
      <p:sp>
        <p:nvSpPr>
          <p:cNvPr id="214" name="Google Shape;214;p45"/>
          <p:cNvSpPr txBox="1"/>
          <p:nvPr/>
        </p:nvSpPr>
        <p:spPr>
          <a:xfrm>
            <a:off x="1450800" y="1740600"/>
            <a:ext cx="6242400" cy="1662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4800">
                <a:solidFill>
                  <a:srgbClr val="000052"/>
                </a:solidFill>
                <a:latin typeface="Poppins"/>
                <a:ea typeface="Poppins"/>
                <a:cs typeface="Poppins"/>
                <a:sym typeface="Poppins"/>
              </a:rPr>
              <a:t>A</a:t>
            </a:r>
            <a:r>
              <a:rPr b="1" lang="fr" sz="4800">
                <a:solidFill>
                  <a:srgbClr val="000052"/>
                </a:solidFill>
                <a:latin typeface="Poppins"/>
                <a:ea typeface="Poppins"/>
                <a:cs typeface="Poppins"/>
                <a:sym typeface="Poppins"/>
              </a:rPr>
              <a:t>ides Européenne</a:t>
            </a:r>
            <a:r>
              <a:rPr b="1" lang="fr" sz="4800">
                <a:solidFill>
                  <a:srgbClr val="000052"/>
                </a:solidFill>
                <a:latin typeface="Poppins"/>
                <a:ea typeface="Poppins"/>
                <a:cs typeface="Poppins"/>
                <a:sym typeface="Poppins"/>
              </a:rPr>
              <a:t>s</a:t>
            </a:r>
            <a:endParaRPr b="1" sz="4800">
              <a:solidFill>
                <a:srgbClr val="000052"/>
              </a:solidFill>
              <a:latin typeface="Poppins"/>
              <a:ea typeface="Poppins"/>
              <a:cs typeface="Poppins"/>
              <a:sym typeface="Poppins"/>
            </a:endParaRPr>
          </a:p>
          <a:p>
            <a:pPr indent="0" lvl="0" marL="0" rtl="0" algn="ctr">
              <a:spcBef>
                <a:spcPts val="0"/>
              </a:spcBef>
              <a:spcAft>
                <a:spcPts val="0"/>
              </a:spcAft>
              <a:buNone/>
            </a:pPr>
            <a:r>
              <a:rPr b="1" lang="fr" sz="4800">
                <a:solidFill>
                  <a:srgbClr val="000052"/>
                </a:solidFill>
                <a:latin typeface="Poppins"/>
                <a:ea typeface="Poppins"/>
                <a:cs typeface="Poppins"/>
                <a:sym typeface="Poppins"/>
              </a:rPr>
              <a:t>Aides aux revues</a:t>
            </a:r>
            <a:endParaRPr b="1" sz="4800">
              <a:solidFill>
                <a:srgbClr val="000052"/>
              </a:solidFill>
              <a:latin typeface="Poppins"/>
              <a:ea typeface="Poppins"/>
              <a:cs typeface="Poppins"/>
              <a:sym typeface="Poppins"/>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18" name="Shape 218"/>
        <p:cNvGrpSpPr/>
        <p:nvPr/>
      </p:nvGrpSpPr>
      <p:grpSpPr>
        <a:xfrm>
          <a:off x="0" y="0"/>
          <a:ext cx="0" cy="0"/>
          <a:chOff x="0" y="0"/>
          <a:chExt cx="0" cy="0"/>
        </a:xfrm>
      </p:grpSpPr>
      <p:sp>
        <p:nvSpPr>
          <p:cNvPr id="219" name="Google Shape;219;p46"/>
          <p:cNvSpPr txBox="1"/>
          <p:nvPr/>
        </p:nvSpPr>
        <p:spPr>
          <a:xfrm>
            <a:off x="0" y="0"/>
            <a:ext cx="9144000" cy="5049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 Liens Utiles:</a:t>
            </a:r>
            <a:endParaRPr sz="2050">
              <a:solidFill>
                <a:schemeClr val="dk1"/>
              </a:solidFill>
            </a:endParaRPr>
          </a:p>
          <a:p>
            <a:pPr indent="-333375" lvl="0" marL="457200" rtl="0" algn="l">
              <a:lnSpc>
                <a:spcPct val="115000"/>
              </a:lnSpc>
              <a:spcBef>
                <a:spcPts val="0"/>
              </a:spcBef>
              <a:spcAft>
                <a:spcPts val="0"/>
              </a:spcAft>
              <a:buClr>
                <a:schemeClr val="dk1"/>
              </a:buClr>
              <a:buSzPts val="1650"/>
              <a:buChar char="●"/>
            </a:pPr>
            <a:r>
              <a:rPr lang="fr" sz="1650">
                <a:solidFill>
                  <a:schemeClr val="dk1"/>
                </a:solidFill>
              </a:rPr>
              <a:t>Dispositifs du relais culture europe : </a:t>
            </a:r>
            <a:r>
              <a:rPr lang="fr" sz="1650" u="sng">
                <a:solidFill>
                  <a:schemeClr val="hlink"/>
                </a:solidFill>
                <a:hlinkClick r:id="rId4"/>
              </a:rPr>
              <a:t>https://relais-culture-europe.eu/fr/le-programme-europe-creative-les-appels-trans-sectoriel</a:t>
            </a:r>
            <a:r>
              <a:rPr lang="fr" sz="1650">
                <a:solidFill>
                  <a:schemeClr val="dk1"/>
                </a:solidFill>
              </a:rPr>
              <a:t> </a:t>
            </a:r>
            <a:endParaRPr sz="1650">
              <a:solidFill>
                <a:schemeClr val="dk1"/>
              </a:solidFill>
            </a:endParaRPr>
          </a:p>
          <a:p>
            <a:pPr indent="-333375" lvl="0" marL="457200" rtl="0" algn="l">
              <a:lnSpc>
                <a:spcPct val="115000"/>
              </a:lnSpc>
              <a:spcBef>
                <a:spcPts val="0"/>
              </a:spcBef>
              <a:spcAft>
                <a:spcPts val="0"/>
              </a:spcAft>
              <a:buClr>
                <a:schemeClr val="dk1"/>
              </a:buClr>
              <a:buSzPts val="1650"/>
              <a:buChar char="●"/>
            </a:pPr>
            <a:r>
              <a:rPr lang="fr" sz="1650">
                <a:solidFill>
                  <a:schemeClr val="dk1"/>
                </a:solidFill>
              </a:rPr>
              <a:t>FSDP : </a:t>
            </a:r>
            <a:r>
              <a:rPr lang="fr" sz="1650" u="sng">
                <a:solidFill>
                  <a:schemeClr val="hlink"/>
                </a:solidFill>
                <a:hlinkClick r:id="rId5"/>
              </a:rPr>
              <a:t>https://www.culture.gouv.fr/fr/thematiques/presse-ecrite/liste-des-aides-a-la-presse-et-des-appels-a-projets/1.-presentation-du-fonds-strategique-pour-le-developpement-de-la-presse</a:t>
            </a:r>
            <a:r>
              <a:rPr lang="fr" sz="1650">
                <a:solidFill>
                  <a:schemeClr val="dk1"/>
                </a:solidFill>
              </a:rPr>
              <a:t> </a:t>
            </a:r>
            <a:endParaRPr sz="1650">
              <a:solidFill>
                <a:schemeClr val="dk1"/>
              </a:solidFill>
            </a:endParaRPr>
          </a:p>
          <a:p>
            <a:pPr indent="-333375" lvl="0" marL="457200" rtl="0" algn="l">
              <a:lnSpc>
                <a:spcPct val="115000"/>
              </a:lnSpc>
              <a:spcBef>
                <a:spcPts val="0"/>
              </a:spcBef>
              <a:spcAft>
                <a:spcPts val="0"/>
              </a:spcAft>
              <a:buClr>
                <a:schemeClr val="dk1"/>
              </a:buClr>
              <a:buSzPts val="1650"/>
              <a:buChar char="●"/>
            </a:pPr>
            <a:r>
              <a:rPr lang="fr" sz="1650">
                <a:solidFill>
                  <a:schemeClr val="dk1"/>
                </a:solidFill>
              </a:rPr>
              <a:t>CPPAP : </a:t>
            </a:r>
            <a:r>
              <a:rPr lang="fr" sz="1650" u="sng">
                <a:solidFill>
                  <a:schemeClr val="hlink"/>
                </a:solidFill>
                <a:hlinkClick r:id="rId6"/>
              </a:rPr>
              <a:t>https://www.cppap.fr/procedure-de-reconnaissance-spel/</a:t>
            </a:r>
            <a:r>
              <a:rPr lang="fr" sz="1650">
                <a:solidFill>
                  <a:schemeClr val="dk1"/>
                </a:solidFill>
              </a:rPr>
              <a:t> </a:t>
            </a:r>
            <a:endParaRPr sz="1650">
              <a:solidFill>
                <a:schemeClr val="dk1"/>
              </a:solidFill>
            </a:endParaRPr>
          </a:p>
          <a:p>
            <a:pPr indent="-333375" lvl="0" marL="457200" rtl="0" algn="l">
              <a:lnSpc>
                <a:spcPct val="115000"/>
              </a:lnSpc>
              <a:spcBef>
                <a:spcPts val="0"/>
              </a:spcBef>
              <a:spcAft>
                <a:spcPts val="0"/>
              </a:spcAft>
              <a:buClr>
                <a:schemeClr val="dk1"/>
              </a:buClr>
              <a:buSzPts val="1650"/>
              <a:buChar char="●"/>
            </a:pPr>
            <a:r>
              <a:rPr lang="fr" sz="1650">
                <a:solidFill>
                  <a:schemeClr val="dk1"/>
                </a:solidFill>
              </a:rPr>
              <a:t>Aide au pluralisme :  </a:t>
            </a:r>
            <a:r>
              <a:rPr lang="fr" sz="1650" u="sng">
                <a:solidFill>
                  <a:schemeClr val="hlink"/>
                </a:solidFill>
                <a:hlinkClick r:id="rId7"/>
              </a:rPr>
              <a:t>https://www.culture.gouv.fr/fr/catalogue-des-demarches-et-subventions/subvention/aide-au-pluralisme-des-services-de-presse-tout-en-ligne-sptel</a:t>
            </a:r>
            <a:r>
              <a:rPr lang="fr" sz="1650">
                <a:solidFill>
                  <a:schemeClr val="dk1"/>
                </a:solidFill>
              </a:rPr>
              <a:t> </a:t>
            </a:r>
            <a:endParaRPr sz="1650">
              <a:solidFill>
                <a:schemeClr val="dk1"/>
              </a:solidFill>
            </a:endParaRPr>
          </a:p>
          <a:p>
            <a:pPr indent="-333375" lvl="0" marL="457200" rtl="0" algn="l">
              <a:lnSpc>
                <a:spcPct val="115000"/>
              </a:lnSpc>
              <a:spcBef>
                <a:spcPts val="0"/>
              </a:spcBef>
              <a:spcAft>
                <a:spcPts val="0"/>
              </a:spcAft>
              <a:buClr>
                <a:schemeClr val="dk1"/>
              </a:buClr>
              <a:buSzPts val="1650"/>
              <a:buChar char="●"/>
            </a:pPr>
            <a:r>
              <a:rPr lang="fr" sz="1650">
                <a:solidFill>
                  <a:schemeClr val="dk1"/>
                </a:solidFill>
              </a:rPr>
              <a:t>FSMISP : </a:t>
            </a:r>
            <a:r>
              <a:rPr lang="fr" sz="1650" u="sng">
                <a:solidFill>
                  <a:schemeClr val="hlink"/>
                </a:solidFill>
                <a:hlinkClick r:id="rId8"/>
              </a:rPr>
              <a:t>https://www.culture.gouv.fr/fr/catalogue-des-demarches-et-subventions/subvention/fonds-de-soutien-aux-medias-d-information-sociale-de-proximite-fsmisp</a:t>
            </a:r>
            <a:r>
              <a:rPr lang="fr" sz="1650">
                <a:solidFill>
                  <a:schemeClr val="dk1"/>
                </a:solidFill>
              </a:rPr>
              <a:t> </a:t>
            </a:r>
            <a:endParaRPr sz="1650">
              <a:solidFill>
                <a:schemeClr val="dk1"/>
              </a:solidFill>
            </a:endParaRPr>
          </a:p>
          <a:p>
            <a:pPr indent="-333375" lvl="0" marL="457200" rtl="0" algn="l">
              <a:lnSpc>
                <a:spcPct val="115000"/>
              </a:lnSpc>
              <a:spcBef>
                <a:spcPts val="0"/>
              </a:spcBef>
              <a:spcAft>
                <a:spcPts val="0"/>
              </a:spcAft>
              <a:buClr>
                <a:schemeClr val="dk1"/>
              </a:buClr>
              <a:buSzPts val="1650"/>
              <a:buChar char="●"/>
            </a:pPr>
            <a:r>
              <a:rPr lang="fr" sz="1650">
                <a:solidFill>
                  <a:schemeClr val="dk1"/>
                </a:solidFill>
              </a:rPr>
              <a:t>Revue : </a:t>
            </a:r>
            <a:r>
              <a:rPr lang="fr" sz="1650" u="sng">
                <a:solidFill>
                  <a:schemeClr val="hlink"/>
                </a:solidFill>
                <a:hlinkClick r:id="rId9"/>
              </a:rPr>
              <a:t>https://centrenationaldulivre.fr/aides-financement/subvention-annuelle-aux-revues</a:t>
            </a:r>
            <a:r>
              <a:rPr lang="fr" sz="1650">
                <a:solidFill>
                  <a:schemeClr val="dk1"/>
                </a:solidFill>
              </a:rPr>
              <a:t> </a:t>
            </a:r>
            <a:endParaRPr sz="16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23" name="Shape 223"/>
        <p:cNvGrpSpPr/>
        <p:nvPr/>
      </p:nvGrpSpPr>
      <p:grpSpPr>
        <a:xfrm>
          <a:off x="0" y="0"/>
          <a:ext cx="0" cy="0"/>
          <a:chOff x="0" y="0"/>
          <a:chExt cx="0" cy="0"/>
        </a:xfrm>
      </p:grpSpPr>
      <p:sp>
        <p:nvSpPr>
          <p:cNvPr id="224" name="Google Shape;224;p47"/>
          <p:cNvSpPr txBox="1"/>
          <p:nvPr/>
        </p:nvSpPr>
        <p:spPr>
          <a:xfrm>
            <a:off x="1450800" y="2110050"/>
            <a:ext cx="6859800" cy="923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4800">
                <a:solidFill>
                  <a:schemeClr val="lt1"/>
                </a:solidFill>
                <a:latin typeface="Poppins"/>
                <a:ea typeface="Poppins"/>
                <a:cs typeface="Poppins"/>
                <a:sym typeface="Poppins"/>
              </a:rPr>
              <a:t>Questions/Réponses</a:t>
            </a:r>
            <a:r>
              <a:rPr b="1" lang="fr" sz="4800">
                <a:solidFill>
                  <a:schemeClr val="lt1"/>
                </a:solidFill>
                <a:latin typeface="Poppins"/>
                <a:ea typeface="Poppins"/>
                <a:cs typeface="Poppins"/>
                <a:sym typeface="Poppins"/>
              </a:rPr>
              <a:t>  </a:t>
            </a:r>
            <a:endParaRPr b="1" sz="4800">
              <a:solidFill>
                <a:schemeClr val="lt1"/>
              </a:solidFill>
              <a:latin typeface="Poppins"/>
              <a:ea typeface="Poppins"/>
              <a:cs typeface="Poppins"/>
              <a:sym typeface="Poppins"/>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28" name="Shape 228"/>
        <p:cNvGrpSpPr/>
        <p:nvPr/>
      </p:nvGrpSpPr>
      <p:grpSpPr>
        <a:xfrm>
          <a:off x="0" y="0"/>
          <a:ext cx="0" cy="0"/>
          <a:chOff x="0" y="0"/>
          <a:chExt cx="0" cy="0"/>
        </a:xfrm>
      </p:grpSpPr>
      <p:sp>
        <p:nvSpPr>
          <p:cNvPr id="229" name="Google Shape;229;p48"/>
          <p:cNvSpPr txBox="1"/>
          <p:nvPr/>
        </p:nvSpPr>
        <p:spPr>
          <a:xfrm>
            <a:off x="0" y="1001700"/>
            <a:ext cx="9144000" cy="3140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4800">
                <a:solidFill>
                  <a:srgbClr val="000052"/>
                </a:solidFill>
                <a:latin typeface="Poppins"/>
                <a:ea typeface="Poppins"/>
                <a:cs typeface="Poppins"/>
                <a:sym typeface="Poppins"/>
              </a:rPr>
              <a:t>Merci de votre attention !</a:t>
            </a:r>
            <a:endParaRPr b="1" sz="4800">
              <a:solidFill>
                <a:srgbClr val="000052"/>
              </a:solidFill>
              <a:latin typeface="Poppins"/>
              <a:ea typeface="Poppins"/>
              <a:cs typeface="Poppins"/>
              <a:sym typeface="Poppins"/>
            </a:endParaRPr>
          </a:p>
          <a:p>
            <a:pPr indent="0" lvl="0" marL="0" rtl="0" algn="ctr">
              <a:spcBef>
                <a:spcPts val="0"/>
              </a:spcBef>
              <a:spcAft>
                <a:spcPts val="0"/>
              </a:spcAft>
              <a:buNone/>
            </a:pPr>
            <a:r>
              <a:t/>
            </a:r>
            <a:endParaRPr b="1" sz="4800">
              <a:solidFill>
                <a:srgbClr val="000052"/>
              </a:solidFill>
              <a:latin typeface="Poppins"/>
              <a:ea typeface="Poppins"/>
              <a:cs typeface="Poppins"/>
              <a:sym typeface="Poppins"/>
            </a:endParaRPr>
          </a:p>
          <a:p>
            <a:pPr indent="0" lvl="0" marL="0" rtl="0" algn="ctr">
              <a:spcBef>
                <a:spcPts val="0"/>
              </a:spcBef>
              <a:spcAft>
                <a:spcPts val="0"/>
              </a:spcAft>
              <a:buNone/>
            </a:pPr>
            <a:r>
              <a:rPr b="1" lang="fr" sz="4800">
                <a:solidFill>
                  <a:srgbClr val="000052"/>
                </a:solidFill>
                <a:latin typeface="Poppins"/>
                <a:ea typeface="Poppins"/>
                <a:cs typeface="Poppins"/>
                <a:sym typeface="Poppins"/>
              </a:rPr>
              <a:t>Max Boire</a:t>
            </a:r>
            <a:endParaRPr b="1" sz="4800">
              <a:solidFill>
                <a:srgbClr val="000052"/>
              </a:solidFill>
              <a:latin typeface="Poppins"/>
              <a:ea typeface="Poppins"/>
              <a:cs typeface="Poppins"/>
              <a:sym typeface="Poppins"/>
            </a:endParaRPr>
          </a:p>
          <a:p>
            <a:pPr indent="0" lvl="0" marL="0" rtl="0" algn="ctr">
              <a:spcBef>
                <a:spcPts val="0"/>
              </a:spcBef>
              <a:spcAft>
                <a:spcPts val="0"/>
              </a:spcAft>
              <a:buNone/>
            </a:pPr>
            <a:r>
              <a:rPr lang="fr" sz="4800">
                <a:solidFill>
                  <a:srgbClr val="000052"/>
                </a:solidFill>
                <a:latin typeface="Poppins"/>
                <a:ea typeface="Poppins"/>
                <a:cs typeface="Poppins"/>
                <a:sym typeface="Poppins"/>
              </a:rPr>
              <a:t>max.boire@yahoo.fr</a:t>
            </a:r>
            <a:endParaRPr sz="4800">
              <a:solidFill>
                <a:srgbClr val="000052"/>
              </a:solidFill>
              <a:latin typeface="Poppins"/>
              <a:ea typeface="Poppins"/>
              <a:cs typeface="Poppins"/>
              <a:sym typeface="Poppi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7" name="Shape 67"/>
        <p:cNvGrpSpPr/>
        <p:nvPr/>
      </p:nvGrpSpPr>
      <p:grpSpPr>
        <a:xfrm>
          <a:off x="0" y="0"/>
          <a:ext cx="0" cy="0"/>
          <a:chOff x="0" y="0"/>
          <a:chExt cx="0" cy="0"/>
        </a:xfrm>
      </p:grpSpPr>
      <p:sp>
        <p:nvSpPr>
          <p:cNvPr id="68" name="Google Shape;68;p16"/>
          <p:cNvSpPr txBox="1"/>
          <p:nvPr/>
        </p:nvSpPr>
        <p:spPr>
          <a:xfrm>
            <a:off x="0" y="0"/>
            <a:ext cx="9144000" cy="4544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Rappel Lexical:</a:t>
            </a:r>
            <a:br>
              <a:rPr b="1" lang="fr" sz="3900">
                <a:solidFill>
                  <a:schemeClr val="dk1"/>
                </a:solidFill>
              </a:rPr>
            </a:br>
            <a:endParaRPr b="1" sz="3900">
              <a:solidFill>
                <a:schemeClr val="dk1"/>
              </a:solidFill>
            </a:endParaRPr>
          </a:p>
          <a:p>
            <a:pPr indent="-384175" lvl="0" marL="457200" rtl="0" algn="l">
              <a:lnSpc>
                <a:spcPct val="115000"/>
              </a:lnSpc>
              <a:spcBef>
                <a:spcPts val="0"/>
              </a:spcBef>
              <a:spcAft>
                <a:spcPts val="0"/>
              </a:spcAft>
              <a:buClr>
                <a:schemeClr val="dk1"/>
              </a:buClr>
              <a:buSzPts val="2450"/>
              <a:buChar char="●"/>
            </a:pPr>
            <a:r>
              <a:rPr lang="fr" sz="2450">
                <a:solidFill>
                  <a:schemeClr val="dk1"/>
                </a:solidFill>
              </a:rPr>
              <a:t>CPPAP : commission paritaire des agences de presse et des</a:t>
            </a:r>
            <a:endParaRPr sz="2450">
              <a:solidFill>
                <a:schemeClr val="dk1"/>
              </a:solidFill>
            </a:endParaRPr>
          </a:p>
          <a:p>
            <a:pPr indent="-384175" lvl="0" marL="457200" rtl="0" algn="l">
              <a:lnSpc>
                <a:spcPct val="115000"/>
              </a:lnSpc>
              <a:spcBef>
                <a:spcPts val="0"/>
              </a:spcBef>
              <a:spcAft>
                <a:spcPts val="0"/>
              </a:spcAft>
              <a:buClr>
                <a:schemeClr val="dk1"/>
              </a:buClr>
              <a:buSzPts val="2450"/>
              <a:buChar char="●"/>
            </a:pPr>
            <a:r>
              <a:rPr lang="fr" sz="2450">
                <a:solidFill>
                  <a:schemeClr val="dk1"/>
                </a:solidFill>
              </a:rPr>
              <a:t>publications</a:t>
            </a:r>
            <a:endParaRPr sz="2450">
              <a:solidFill>
                <a:schemeClr val="dk1"/>
              </a:solidFill>
            </a:endParaRPr>
          </a:p>
          <a:p>
            <a:pPr indent="-384175" lvl="0" marL="457200" rtl="0" algn="l">
              <a:lnSpc>
                <a:spcPct val="115000"/>
              </a:lnSpc>
              <a:spcBef>
                <a:spcPts val="0"/>
              </a:spcBef>
              <a:spcAft>
                <a:spcPts val="0"/>
              </a:spcAft>
              <a:buClr>
                <a:schemeClr val="dk1"/>
              </a:buClr>
              <a:buSzPts val="2450"/>
              <a:buChar char="●"/>
            </a:pPr>
            <a:r>
              <a:rPr lang="fr" sz="2450">
                <a:solidFill>
                  <a:schemeClr val="dk1"/>
                </a:solidFill>
              </a:rPr>
              <a:t>IPG / 39 bis A / 39 bis B</a:t>
            </a:r>
            <a:endParaRPr sz="2450">
              <a:solidFill>
                <a:schemeClr val="dk1"/>
              </a:solidFill>
            </a:endParaRPr>
          </a:p>
          <a:p>
            <a:pPr indent="-384175" lvl="0" marL="457200" rtl="0" algn="l">
              <a:lnSpc>
                <a:spcPct val="115000"/>
              </a:lnSpc>
              <a:spcBef>
                <a:spcPts val="0"/>
              </a:spcBef>
              <a:spcAft>
                <a:spcPts val="0"/>
              </a:spcAft>
              <a:buClr>
                <a:schemeClr val="dk1"/>
              </a:buClr>
              <a:buSzPts val="2450"/>
              <a:buChar char="●"/>
            </a:pPr>
            <a:r>
              <a:rPr lang="fr" sz="2450">
                <a:solidFill>
                  <a:schemeClr val="dk1"/>
                </a:solidFill>
              </a:rPr>
              <a:t>Spiil</a:t>
            </a:r>
            <a:endParaRPr sz="2450">
              <a:solidFill>
                <a:schemeClr val="dk1"/>
              </a:solidFill>
            </a:endParaRPr>
          </a:p>
          <a:p>
            <a:pPr indent="-384175" lvl="0" marL="457200" rtl="0" algn="l">
              <a:lnSpc>
                <a:spcPct val="115000"/>
              </a:lnSpc>
              <a:spcBef>
                <a:spcPts val="0"/>
              </a:spcBef>
              <a:spcAft>
                <a:spcPts val="0"/>
              </a:spcAft>
              <a:buClr>
                <a:schemeClr val="dk1"/>
              </a:buClr>
              <a:buSzPts val="2450"/>
              <a:buChar char="●"/>
            </a:pPr>
            <a:r>
              <a:rPr lang="fr" sz="2450">
                <a:solidFill>
                  <a:schemeClr val="dk1"/>
                </a:solidFill>
              </a:rPr>
              <a:t>Bourse à l’émergence</a:t>
            </a:r>
            <a:endParaRPr sz="2450">
              <a:solidFill>
                <a:schemeClr val="dk1"/>
              </a:solidFill>
            </a:endParaRPr>
          </a:p>
          <a:p>
            <a:pPr indent="-384175" lvl="0" marL="457200" rtl="0" algn="l">
              <a:lnSpc>
                <a:spcPct val="115000"/>
              </a:lnSpc>
              <a:spcBef>
                <a:spcPts val="0"/>
              </a:spcBef>
              <a:spcAft>
                <a:spcPts val="0"/>
              </a:spcAft>
              <a:buClr>
                <a:schemeClr val="dk1"/>
              </a:buClr>
              <a:buSzPts val="2450"/>
              <a:buChar char="●"/>
            </a:pPr>
            <a:r>
              <a:rPr lang="fr" sz="2450">
                <a:solidFill>
                  <a:schemeClr val="dk1"/>
                </a:solidFill>
              </a:rPr>
              <a:t>FSDP</a:t>
            </a:r>
            <a:endParaRPr sz="2450">
              <a:solidFill>
                <a:schemeClr val="dk1"/>
              </a:solidFill>
            </a:endParaRPr>
          </a:p>
          <a:p>
            <a:pPr indent="-384175" lvl="0" marL="457200" rtl="0" algn="l">
              <a:lnSpc>
                <a:spcPct val="115000"/>
              </a:lnSpc>
              <a:spcBef>
                <a:spcPts val="0"/>
              </a:spcBef>
              <a:spcAft>
                <a:spcPts val="0"/>
              </a:spcAft>
              <a:buClr>
                <a:schemeClr val="dk1"/>
              </a:buClr>
              <a:buSzPts val="2450"/>
              <a:buChar char="●"/>
            </a:pPr>
            <a:r>
              <a:rPr lang="fr" sz="2450">
                <a:solidFill>
                  <a:schemeClr val="dk1"/>
                </a:solidFill>
              </a:rPr>
              <a:t>Club des innovateurs</a:t>
            </a:r>
            <a:endParaRPr sz="245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72" name="Shape 72"/>
        <p:cNvGrpSpPr/>
        <p:nvPr/>
      </p:nvGrpSpPr>
      <p:grpSpPr>
        <a:xfrm>
          <a:off x="0" y="0"/>
          <a:ext cx="0" cy="0"/>
          <a:chOff x="0" y="0"/>
          <a:chExt cx="0" cy="0"/>
        </a:xfrm>
      </p:grpSpPr>
      <p:sp>
        <p:nvSpPr>
          <p:cNvPr id="73" name="Google Shape;73;p17"/>
          <p:cNvSpPr txBox="1"/>
          <p:nvPr/>
        </p:nvSpPr>
        <p:spPr>
          <a:xfrm>
            <a:off x="0" y="0"/>
            <a:ext cx="9144000" cy="4110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Éléments de contexte</a:t>
            </a:r>
            <a:r>
              <a:rPr b="1" lang="fr" sz="3900">
                <a:solidFill>
                  <a:schemeClr val="dk1"/>
                </a:solidFill>
              </a:rPr>
              <a:t>:</a:t>
            </a:r>
            <a:br>
              <a:rPr b="1" lang="fr" sz="3900">
                <a:solidFill>
                  <a:schemeClr val="dk1"/>
                </a:solidFill>
              </a:rPr>
            </a:br>
            <a:endParaRPr b="1" sz="3900">
              <a:solidFill>
                <a:schemeClr val="dk1"/>
              </a:solidFill>
            </a:endParaRPr>
          </a:p>
          <a:p>
            <a:pPr indent="-384175" lvl="0" marL="457200" rtl="0" algn="l">
              <a:lnSpc>
                <a:spcPct val="115000"/>
              </a:lnSpc>
              <a:spcBef>
                <a:spcPts val="0"/>
              </a:spcBef>
              <a:spcAft>
                <a:spcPts val="0"/>
              </a:spcAft>
              <a:buClr>
                <a:schemeClr val="dk1"/>
              </a:buClr>
              <a:buSzPts val="2450"/>
              <a:buChar char="●"/>
            </a:pPr>
            <a:r>
              <a:rPr lang="fr" sz="2450">
                <a:solidFill>
                  <a:schemeClr val="dk1"/>
                </a:solidFill>
              </a:rPr>
              <a:t>La DGMIC et les aides à la presse </a:t>
            </a:r>
            <a:endParaRPr sz="2450">
              <a:solidFill>
                <a:schemeClr val="dk1"/>
              </a:solidFill>
            </a:endParaRPr>
          </a:p>
          <a:p>
            <a:pPr indent="-384175" lvl="0" marL="457200" rtl="0" algn="l">
              <a:lnSpc>
                <a:spcPct val="115000"/>
              </a:lnSpc>
              <a:spcBef>
                <a:spcPts val="0"/>
              </a:spcBef>
              <a:spcAft>
                <a:spcPts val="0"/>
              </a:spcAft>
              <a:buClr>
                <a:schemeClr val="dk1"/>
              </a:buClr>
              <a:buSzPts val="2450"/>
              <a:buChar char="●"/>
            </a:pPr>
            <a:r>
              <a:rPr lang="fr" sz="2450">
                <a:solidFill>
                  <a:schemeClr val="dk1"/>
                </a:solidFill>
              </a:rPr>
              <a:t>La diversité des acteurs de l’information et des formats ( </a:t>
            </a:r>
            <a:r>
              <a:rPr lang="fr" sz="2450">
                <a:solidFill>
                  <a:schemeClr val="dk1"/>
                </a:solidFill>
              </a:rPr>
              <a:t>Web, Print, Bi-média, Podcast, Vidéo, etc.)</a:t>
            </a:r>
            <a:endParaRPr sz="2450">
              <a:solidFill>
                <a:schemeClr val="dk1"/>
              </a:solidFill>
            </a:endParaRPr>
          </a:p>
          <a:p>
            <a:pPr indent="-384175" lvl="0" marL="457200" rtl="0" algn="l">
              <a:lnSpc>
                <a:spcPct val="115000"/>
              </a:lnSpc>
              <a:spcBef>
                <a:spcPts val="0"/>
              </a:spcBef>
              <a:spcAft>
                <a:spcPts val="0"/>
              </a:spcAft>
              <a:buClr>
                <a:schemeClr val="dk1"/>
              </a:buClr>
              <a:buSzPts val="2450"/>
              <a:buChar char="●"/>
            </a:pPr>
            <a:r>
              <a:rPr lang="fr" sz="2450">
                <a:solidFill>
                  <a:schemeClr val="dk1"/>
                </a:solidFill>
              </a:rPr>
              <a:t>Un cadre juridique particulier : Droit social spécifique, le statut du journaliste , la reconnaissance paritaire</a:t>
            </a:r>
            <a:endParaRPr sz="2450">
              <a:solidFill>
                <a:schemeClr val="dk1"/>
              </a:solidFill>
            </a:endParaRPr>
          </a:p>
          <a:p>
            <a:pPr indent="-384175" lvl="0" marL="457200" rtl="0" algn="l">
              <a:lnSpc>
                <a:spcPct val="115000"/>
              </a:lnSpc>
              <a:spcBef>
                <a:spcPts val="0"/>
              </a:spcBef>
              <a:spcAft>
                <a:spcPts val="0"/>
              </a:spcAft>
              <a:buClr>
                <a:schemeClr val="dk1"/>
              </a:buClr>
              <a:buSzPts val="2450"/>
              <a:buChar char="●"/>
            </a:pPr>
            <a:r>
              <a:rPr lang="fr" sz="2450">
                <a:solidFill>
                  <a:schemeClr val="dk1"/>
                </a:solidFill>
              </a:rPr>
              <a:t>Des avantages spécifiques </a:t>
            </a:r>
            <a:endParaRPr sz="245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7" name="Shape 77"/>
        <p:cNvGrpSpPr/>
        <p:nvPr/>
      </p:nvGrpSpPr>
      <p:grpSpPr>
        <a:xfrm>
          <a:off x="0" y="0"/>
          <a:ext cx="0" cy="0"/>
          <a:chOff x="0" y="0"/>
          <a:chExt cx="0" cy="0"/>
        </a:xfrm>
      </p:grpSpPr>
      <p:sp>
        <p:nvSpPr>
          <p:cNvPr id="78" name="Google Shape;78;p18"/>
          <p:cNvSpPr txBox="1"/>
          <p:nvPr/>
        </p:nvSpPr>
        <p:spPr>
          <a:xfrm>
            <a:off x="1450800" y="2017650"/>
            <a:ext cx="6242400" cy="1108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r" sz="6000">
                <a:solidFill>
                  <a:schemeClr val="lt1"/>
                </a:solidFill>
                <a:latin typeface="Poppins"/>
                <a:ea typeface="Poppins"/>
                <a:cs typeface="Poppins"/>
                <a:sym typeface="Poppins"/>
              </a:rPr>
              <a:t>CPPAP</a:t>
            </a:r>
            <a:endParaRPr b="1" sz="6000">
              <a:solidFill>
                <a:schemeClr val="lt1"/>
              </a:solidFill>
              <a:latin typeface="Poppins"/>
              <a:ea typeface="Poppins"/>
              <a:cs typeface="Poppins"/>
              <a:sym typeface="Poppi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82" name="Shape 82"/>
        <p:cNvGrpSpPr/>
        <p:nvPr/>
      </p:nvGrpSpPr>
      <p:grpSpPr>
        <a:xfrm>
          <a:off x="0" y="0"/>
          <a:ext cx="0" cy="0"/>
          <a:chOff x="0" y="0"/>
          <a:chExt cx="0" cy="0"/>
        </a:xfrm>
      </p:grpSpPr>
      <p:sp>
        <p:nvSpPr>
          <p:cNvPr id="83" name="Google Shape;83;p19"/>
          <p:cNvSpPr txBox="1"/>
          <p:nvPr/>
        </p:nvSpPr>
        <p:spPr>
          <a:xfrm>
            <a:off x="0" y="0"/>
            <a:ext cx="9144000" cy="5243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 </a:t>
            </a:r>
            <a:r>
              <a:rPr b="1" lang="fr" sz="3900">
                <a:solidFill>
                  <a:schemeClr val="dk1"/>
                </a:solidFill>
              </a:rPr>
              <a:t>Éléments de compréhension :</a:t>
            </a:r>
            <a:endParaRPr sz="205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La reconnaissance spel est un agrément accordé par la CPPAP, il est facultatif mais permet d'obtenir certains avantages (Taux de TVA à 2,1%, exonération de la CET, etc...)</a:t>
            </a:r>
            <a:endParaRPr sz="2050">
              <a:solidFill>
                <a:schemeClr val="dk1"/>
              </a:solidFill>
            </a:endParaRPr>
          </a:p>
          <a:p>
            <a:pPr indent="-358775" lvl="0" marL="457200" rtl="0" algn="l">
              <a:lnSpc>
                <a:spcPct val="115000"/>
              </a:lnSpc>
              <a:spcBef>
                <a:spcPts val="0"/>
              </a:spcBef>
              <a:spcAft>
                <a:spcPts val="0"/>
              </a:spcAft>
              <a:buSzPts val="2050"/>
              <a:buChar char="●"/>
            </a:pPr>
            <a:r>
              <a:rPr lang="fr" sz="2050">
                <a:solidFill>
                  <a:schemeClr val="dk1"/>
                </a:solidFill>
              </a:rPr>
              <a:t>Depuis 2009, la loi donne une </a:t>
            </a:r>
            <a:r>
              <a:rPr lang="fr" sz="2050" u="sng">
                <a:solidFill>
                  <a:schemeClr val="hlink"/>
                </a:solidFill>
                <a:hlinkClick r:id="rId5"/>
              </a:rPr>
              <a:t>définition du service de presse en ligne,</a:t>
            </a:r>
            <a:r>
              <a:rPr lang="fr" sz="2050">
                <a:solidFill>
                  <a:schemeClr val="dk1"/>
                </a:solidFill>
              </a:rPr>
              <a:t> il </a:t>
            </a:r>
            <a:r>
              <a:rPr lang="fr" sz="2050">
                <a:solidFill>
                  <a:schemeClr val="dk1"/>
                </a:solidFill>
              </a:rPr>
              <a:t>peut prendre la forme : d'un site web disposant d’une adresse URL, d'une newsletter ou d'une application et doit </a:t>
            </a:r>
            <a:r>
              <a:rPr b="1" lang="fr" sz="2050">
                <a:solidFill>
                  <a:schemeClr val="dk1"/>
                </a:solidFill>
              </a:rPr>
              <a:t>utiliser</a:t>
            </a:r>
            <a:r>
              <a:rPr b="1" lang="fr" sz="2050">
                <a:solidFill>
                  <a:schemeClr val="dk1"/>
                </a:solidFill>
              </a:rPr>
              <a:t> majoritairement le mode écrit</a:t>
            </a:r>
            <a:r>
              <a:rPr lang="fr" sz="2050">
                <a:solidFill>
                  <a:schemeClr val="dk1"/>
                </a:solidFill>
              </a:rPr>
              <a:t>.</a:t>
            </a:r>
            <a:endParaRPr sz="205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La reconnaissance est accordée pour une durée déterminée (de 1 à 5 ans) associée à un numéro d'identification et une lettre précisant le statut : ex : 1126 W 92881, expire en novembre 2026 accordé pour un spel simple</a:t>
            </a:r>
            <a:endParaRPr sz="20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4">
            <a:alphaModFix/>
          </a:blip>
          <a:stretch>
            <a:fillRect/>
          </a:stretch>
        </a:blipFill>
      </p:bgPr>
    </p:bg>
    <p:spTree>
      <p:nvGrpSpPr>
        <p:cNvPr id="87" name="Shape 87"/>
        <p:cNvGrpSpPr/>
        <p:nvPr/>
      </p:nvGrpSpPr>
      <p:grpSpPr>
        <a:xfrm>
          <a:off x="0" y="0"/>
          <a:ext cx="0" cy="0"/>
          <a:chOff x="0" y="0"/>
          <a:chExt cx="0" cy="0"/>
        </a:xfrm>
      </p:grpSpPr>
      <p:sp>
        <p:nvSpPr>
          <p:cNvPr id="88" name="Google Shape;88;p20"/>
          <p:cNvSpPr txBox="1"/>
          <p:nvPr/>
        </p:nvSpPr>
        <p:spPr>
          <a:xfrm>
            <a:off x="0" y="0"/>
            <a:ext cx="9144000" cy="4881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fr" sz="3900">
                <a:solidFill>
                  <a:schemeClr val="dk1"/>
                </a:solidFill>
              </a:rPr>
              <a:t> Critères 1/2</a:t>
            </a:r>
            <a:r>
              <a:rPr b="1" lang="fr" sz="3900">
                <a:solidFill>
                  <a:schemeClr val="dk1"/>
                </a:solidFill>
              </a:rPr>
              <a:t> :</a:t>
            </a:r>
            <a:endParaRPr b="1" sz="390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le Spel dispose d'un directeur de la publication et de mentions légales</a:t>
            </a:r>
            <a:endParaRPr sz="205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le Spel est édité à titre professionnel (exclut les blogs, l'activité doit être exercé à titre principal, etc.)</a:t>
            </a:r>
            <a:endParaRPr sz="205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Le Spel publie un contenu original, journalistique ayant un lien avec l'actualité et présentant un caractère d'intérêt général quant à la diffusion de la pensée. Cela est dorénavant attesté par la présence, au sein de l’équipe rédactionnelle, de journalistes professionnels au sens de l’article L. 7111-3 du code du travail. </a:t>
            </a:r>
            <a:r>
              <a:rPr lang="fr" sz="2050">
                <a:solidFill>
                  <a:schemeClr val="dk1"/>
                </a:solidFill>
              </a:rPr>
              <a:t>Cette exigence est appréciée en fonction de la taille de la société éditrice, de l’objet du support de presse et de sa périodicité.</a:t>
            </a:r>
            <a:endParaRPr sz="20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2" name="Shape 92"/>
        <p:cNvGrpSpPr/>
        <p:nvPr/>
      </p:nvGrpSpPr>
      <p:grpSpPr>
        <a:xfrm>
          <a:off x="0" y="0"/>
          <a:ext cx="0" cy="0"/>
          <a:chOff x="0" y="0"/>
          <a:chExt cx="0" cy="0"/>
        </a:xfrm>
      </p:grpSpPr>
      <p:sp>
        <p:nvSpPr>
          <p:cNvPr id="93" name="Google Shape;93;p21"/>
          <p:cNvSpPr txBox="1"/>
          <p:nvPr/>
        </p:nvSpPr>
        <p:spPr>
          <a:xfrm>
            <a:off x="0" y="0"/>
            <a:ext cx="9144000" cy="3066600"/>
          </a:xfrm>
          <a:prstGeom prst="rect">
            <a:avLst/>
          </a:prstGeom>
          <a:noFill/>
          <a:ln>
            <a:noFill/>
          </a:ln>
        </p:spPr>
        <p:txBody>
          <a:bodyPr anchorCtr="0" anchor="t" bIns="91425" lIns="91425" spcFirstLastPara="1" rIns="91425" wrap="square" tIns="91425">
            <a:spAutoFit/>
          </a:bodyPr>
          <a:lstStyle/>
          <a:p>
            <a:pPr indent="0" lvl="0" marL="457200" rtl="0" algn="l">
              <a:lnSpc>
                <a:spcPct val="115000"/>
              </a:lnSpc>
              <a:spcBef>
                <a:spcPts val="0"/>
              </a:spcBef>
              <a:spcAft>
                <a:spcPts val="0"/>
              </a:spcAft>
              <a:buNone/>
            </a:pPr>
            <a:r>
              <a:rPr b="1" lang="fr" sz="3900">
                <a:solidFill>
                  <a:schemeClr val="dk1"/>
                </a:solidFill>
              </a:rPr>
              <a:t>Critères 2/2 :</a:t>
            </a:r>
            <a:endParaRPr b="1" sz="390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Le spel n'est pas l'accessoire d'une activité commerciale</a:t>
            </a:r>
            <a:endParaRPr sz="205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L'éditeur a une obligation d’information du lecteur quant au caractère publicitaire des contenus publiés. Cette exigence est renforcée depuis le dernier décret</a:t>
            </a:r>
            <a:endParaRPr sz="2050">
              <a:solidFill>
                <a:schemeClr val="dk1"/>
              </a:solidFill>
            </a:endParaRPr>
          </a:p>
          <a:p>
            <a:pPr indent="-358775" lvl="0" marL="457200" rtl="0" algn="l">
              <a:lnSpc>
                <a:spcPct val="115000"/>
              </a:lnSpc>
              <a:spcBef>
                <a:spcPts val="0"/>
              </a:spcBef>
              <a:spcAft>
                <a:spcPts val="0"/>
              </a:spcAft>
              <a:buClr>
                <a:schemeClr val="dk1"/>
              </a:buClr>
              <a:buSzPts val="2050"/>
              <a:buChar char="●"/>
            </a:pPr>
            <a:r>
              <a:rPr lang="fr" sz="2050">
                <a:solidFill>
                  <a:schemeClr val="dk1"/>
                </a:solidFill>
              </a:rPr>
              <a:t>L'éditeur a la maîtrise du contenu publié à son initiative</a:t>
            </a:r>
            <a:endParaRPr sz="2050">
              <a:solidFill>
                <a:schemeClr val="dk1"/>
              </a:solidFill>
            </a:endParaRPr>
          </a:p>
          <a:p>
            <a:pPr indent="0" lvl="0" marL="0" rtl="0" algn="l">
              <a:lnSpc>
                <a:spcPct val="115000"/>
              </a:lnSpc>
              <a:spcBef>
                <a:spcPts val="0"/>
              </a:spcBef>
              <a:spcAft>
                <a:spcPts val="0"/>
              </a:spcAft>
              <a:buNone/>
            </a:pPr>
            <a:r>
              <a:t/>
            </a:r>
            <a:endParaRPr sz="245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